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  <p:sldMasterId id="2147483660" r:id="rId6"/>
    <p:sldMasterId id="2147483661" r:id="rId7"/>
    <p:sldMasterId id="214748366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y="6858000" cx="9144000"/>
  <p:notesSz cx="6858000" cy="9144000"/>
  <p:embeddedFontLst>
    <p:embeddedFont>
      <p:font typeface="Arial Black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3C6A165-E3A3-44EA-AF00-AA863D4A90D9}">
  <a:tblStyle styleId="{53C6A165-E3A3-44EA-AF00-AA863D4A90D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34" Type="http://schemas.openxmlformats.org/officeDocument/2006/relationships/font" Target="fonts/ArialBlack-regular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B5E8F3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5E2D37"/>
              </a:buClr>
              <a:buSzPts val="3640"/>
              <a:buFont typeface="Georgia"/>
              <a:buNone/>
              <a:defRPr b="0" i="0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5E2D37"/>
              </a:buClr>
              <a:buSzPts val="3120"/>
              <a:buFont typeface="Georgia"/>
              <a:buNone/>
              <a:defRPr b="0" i="0" sz="2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5D2D37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5D2D37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5D2D37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400"/>
              </a:spcBef>
              <a:spcAft>
                <a:spcPts val="300"/>
              </a:spcAft>
              <a:buClr>
                <a:srgbClr val="5D2D37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9" name="Google Shape;129;p15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130" name="Google Shape;130;p15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5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8" name="Google Shape;58;p8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9" name="Google Shape;59;p8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BCE5EF"/>
            </a:gs>
            <a:gs pos="66000">
              <a:srgbClr val="BCE5EF"/>
            </a:gs>
            <a:gs pos="69999">
              <a:srgbClr val="A6DDEA"/>
            </a:gs>
            <a:gs pos="72000">
              <a:srgbClr val="94D6E6"/>
            </a:gs>
            <a:gs pos="74000">
              <a:srgbClr val="9BD8E7"/>
            </a:gs>
            <a:gs pos="100000">
              <a:srgbClr val="9BD8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D0EDF5"/>
              </a:gs>
              <a:gs pos="97000">
                <a:srgbClr val="D0EDF5"/>
              </a:gs>
              <a:gs pos="100000">
                <a:srgbClr val="FFFFFF">
                  <a:alpha val="9098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B5E9F4"/>
              </a:gs>
              <a:gs pos="2000">
                <a:srgbClr val="9BD8E7"/>
              </a:gs>
              <a:gs pos="25000">
                <a:srgbClr val="BCE5EF"/>
              </a:gs>
              <a:gs pos="30000">
                <a:srgbClr val="D3EEF5"/>
              </a:gs>
              <a:gs pos="100000">
                <a:srgbClr val="D3EEF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>
            <a:gsLst>
              <a:gs pos="0">
                <a:srgbClr val="B5E8F3"/>
              </a:gs>
              <a:gs pos="21000">
                <a:srgbClr val="B5E8F3"/>
              </a:gs>
              <a:gs pos="22000">
                <a:srgbClr val="A4DCEA"/>
              </a:gs>
              <a:gs pos="51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  <a:gs pos="100000">
                <a:srgbClr val="FFFFFF">
                  <a:alpha val="2588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rgbClr val="D6EFF5">
                  <a:alpha val="91764"/>
                </a:srgbClr>
              </a:gs>
              <a:gs pos="100000">
                <a:srgbClr val="D6EFF5">
                  <a:alpha val="91764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1143000" y="731837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5E2D37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5E2D37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5E2D37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5E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8100" y="95250"/>
            <a:ext cx="1096962" cy="1095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BCE5EF"/>
            </a:gs>
            <a:gs pos="66000">
              <a:srgbClr val="BCE5EF"/>
            </a:gs>
            <a:gs pos="69999">
              <a:srgbClr val="A6DDEA"/>
            </a:gs>
            <a:gs pos="72000">
              <a:srgbClr val="94D6E6"/>
            </a:gs>
            <a:gs pos="74000">
              <a:srgbClr val="9BD8E7"/>
            </a:gs>
            <a:gs pos="100000">
              <a:srgbClr val="9BD8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D0EDF5"/>
              </a:gs>
              <a:gs pos="97000">
                <a:srgbClr val="D0EDF5"/>
              </a:gs>
              <a:gs pos="100000">
                <a:srgbClr val="FFFFFF">
                  <a:alpha val="9098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B5E9F4"/>
              </a:gs>
              <a:gs pos="2000">
                <a:srgbClr val="9BD8E7"/>
              </a:gs>
              <a:gs pos="25000">
                <a:srgbClr val="BCE5EF"/>
              </a:gs>
              <a:gs pos="30000">
                <a:srgbClr val="D3EEF5"/>
              </a:gs>
              <a:gs pos="100000">
                <a:srgbClr val="D3EEF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>
            <a:gsLst>
              <a:gs pos="0">
                <a:srgbClr val="B5E8F3"/>
              </a:gs>
              <a:gs pos="21000">
                <a:srgbClr val="B5E8F3"/>
              </a:gs>
              <a:gs pos="22000">
                <a:srgbClr val="A4DCEA"/>
              </a:gs>
              <a:gs pos="51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  <a:gs pos="100000">
                <a:srgbClr val="FFFFFF">
                  <a:alpha val="2588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rgbClr val="D6EFF5">
                  <a:alpha val="91764"/>
                </a:srgbClr>
              </a:gs>
              <a:gs pos="100000">
                <a:srgbClr val="D6EFF5">
                  <a:alpha val="91764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8100" y="95250"/>
            <a:ext cx="1096962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DEF5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DEF5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0" y="2652712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28999">
                <a:srgbClr val="FFFFFF"/>
              </a:gs>
              <a:gs pos="44999">
                <a:srgbClr val="DEF5FA"/>
              </a:gs>
              <a:gs pos="55000">
                <a:srgbClr val="FFFFFF"/>
              </a:gs>
              <a:gs pos="64999">
                <a:srgbClr val="DEF5FA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1143000" y="731837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5E2D37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5E2D37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5E2D37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5E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BCE5EF"/>
            </a:gs>
            <a:gs pos="66000">
              <a:srgbClr val="BCE5EF"/>
            </a:gs>
            <a:gs pos="69999">
              <a:srgbClr val="A6DDEA"/>
            </a:gs>
            <a:gs pos="72000">
              <a:srgbClr val="94D6E6"/>
            </a:gs>
            <a:gs pos="74000">
              <a:srgbClr val="9BD8E7"/>
            </a:gs>
            <a:gs pos="100000">
              <a:srgbClr val="9BD8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D0EDF5"/>
              </a:gs>
              <a:gs pos="97000">
                <a:srgbClr val="D0EDF5"/>
              </a:gs>
              <a:gs pos="100000">
                <a:srgbClr val="FFFFFF">
                  <a:alpha val="9098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B5E9F4"/>
              </a:gs>
              <a:gs pos="2000">
                <a:srgbClr val="9BD8E7"/>
              </a:gs>
              <a:gs pos="25000">
                <a:srgbClr val="BCE5EF"/>
              </a:gs>
              <a:gs pos="30000">
                <a:srgbClr val="D3EEF5"/>
              </a:gs>
              <a:gs pos="100000">
                <a:srgbClr val="D3EEF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>
            <a:gsLst>
              <a:gs pos="0">
                <a:srgbClr val="B5E8F3"/>
              </a:gs>
              <a:gs pos="21000">
                <a:srgbClr val="B5E8F3"/>
              </a:gs>
              <a:gs pos="22000">
                <a:srgbClr val="A4DCEA"/>
              </a:gs>
              <a:gs pos="51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  <a:gs pos="100000">
                <a:srgbClr val="FFFFFF">
                  <a:alpha val="2588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rgbClr val="D6EFF5">
                  <a:alpha val="91764"/>
                </a:srgbClr>
              </a:gs>
              <a:gs pos="100000">
                <a:srgbClr val="D6EFF5">
                  <a:alpha val="91764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8100" y="95250"/>
            <a:ext cx="1096962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DEF5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DEF5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0" y="2652712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28999">
                <a:srgbClr val="FFFFFF"/>
              </a:gs>
              <a:gs pos="44999">
                <a:srgbClr val="DEF5FA"/>
              </a:gs>
              <a:gs pos="55000">
                <a:srgbClr val="FFFFFF"/>
              </a:gs>
              <a:gs pos="64999">
                <a:srgbClr val="DEF5FA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12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1143000" y="731837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5E2D37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5E2D37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5E2D37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5E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Google Shape;10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BCE5EF"/>
            </a:gs>
            <a:gs pos="66000">
              <a:srgbClr val="BCE5EF"/>
            </a:gs>
            <a:gs pos="69999">
              <a:srgbClr val="A6DDEA"/>
            </a:gs>
            <a:gs pos="72000">
              <a:srgbClr val="94D6E6"/>
            </a:gs>
            <a:gs pos="74000">
              <a:srgbClr val="9BD8E7"/>
            </a:gs>
            <a:gs pos="100000">
              <a:srgbClr val="9BD8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D0EDF5"/>
              </a:gs>
              <a:gs pos="97000">
                <a:srgbClr val="D0EDF5"/>
              </a:gs>
              <a:gs pos="100000">
                <a:srgbClr val="FFFFFF">
                  <a:alpha val="90980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B5E9F4"/>
              </a:gs>
              <a:gs pos="2000">
                <a:srgbClr val="9BD8E7"/>
              </a:gs>
              <a:gs pos="25000">
                <a:srgbClr val="BCE5EF"/>
              </a:gs>
              <a:gs pos="30000">
                <a:srgbClr val="D3EEF5"/>
              </a:gs>
              <a:gs pos="100000">
                <a:srgbClr val="D3EEF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>
            <a:gsLst>
              <a:gs pos="0">
                <a:srgbClr val="B5E8F3"/>
              </a:gs>
              <a:gs pos="21000">
                <a:srgbClr val="B5E8F3"/>
              </a:gs>
              <a:gs pos="22000">
                <a:srgbClr val="A4DCEA"/>
              </a:gs>
              <a:gs pos="51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  <a:gs pos="100000">
                <a:srgbClr val="FFFFFF">
                  <a:alpha val="2588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rgbClr val="D6EFF5">
                  <a:alpha val="91764"/>
                </a:srgbClr>
              </a:gs>
              <a:gs pos="100000">
                <a:srgbClr val="D6EFF5">
                  <a:alpha val="91764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8100" y="95250"/>
            <a:ext cx="1096962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DEF5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DEF5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0" y="2652712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28999">
                <a:srgbClr val="FFFFFF"/>
              </a:gs>
              <a:gs pos="44999">
                <a:srgbClr val="DEF5FA"/>
              </a:gs>
              <a:gs pos="55000">
                <a:srgbClr val="FFFFFF"/>
              </a:gs>
              <a:gs pos="64999">
                <a:srgbClr val="DEF5FA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14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1143000" y="731837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5E2D37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5E2D37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5E2D37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5E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5D2D37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Google Shape;125;p14"/>
          <p:cNvSpPr txBox="1"/>
          <p:nvPr>
            <p:ph idx="11" type="ftr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koronavirus.hr/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zakon.hr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Iva\Desktop\Zdravlje\earth-11015_960_720 (2).jpg" id="138" name="Google Shape;1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488" y="1731963"/>
            <a:ext cx="4464050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323850" y="333375"/>
            <a:ext cx="8569325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b="0" i="0" lang="en-US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Svjetski dan zdravlja, 7. travnja 2020.</a:t>
            </a:r>
            <a:endParaRPr/>
          </a:p>
        </p:txBody>
      </p:sp>
      <p:pic>
        <p:nvPicPr>
          <p:cNvPr id="140" name="Google Shape;14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3575" y="55086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5"/>
          <p:cNvGraphicFramePr/>
          <p:nvPr/>
        </p:nvGraphicFramePr>
        <p:xfrm>
          <a:off x="827087" y="206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{53C6A165-E3A3-44EA-AF00-AA863D4A90D9}</a:tableStyleId>
              </a:tblPr>
              <a:tblGrid>
                <a:gridCol w="3816350"/>
                <a:gridCol w="3816350"/>
              </a:tblGrid>
              <a:tr h="329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PROMOCIJA ZDRAVLJA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Proces koji ljudima omogućuje  unaprijediti svoje zdravlje i osposobiti se za kontrolu vlastita zdravlja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400" u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PREVENCIJA ZDRAVLJA                                                  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i="0" sz="1800" u="non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Prevencija je planiranje mjera prije pojave određene bolesti ili neželjenih poremećaja zdravlja (primarna, sekundarna, tercijalna)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400" u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95" name="Google Shape;195;p25"/>
          <p:cNvSpPr txBox="1"/>
          <p:nvPr/>
        </p:nvSpPr>
        <p:spPr>
          <a:xfrm>
            <a:off x="468312" y="333375"/>
            <a:ext cx="842486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b="0" i="0" lang="en-US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Promocija i prevencija zdravlja</a:t>
            </a:r>
            <a:endParaRPr/>
          </a:p>
        </p:txBody>
      </p:sp>
      <p:cxnSp>
        <p:nvCxnSpPr>
          <p:cNvPr id="196" name="Google Shape;196;p25"/>
          <p:cNvCxnSpPr/>
          <p:nvPr/>
        </p:nvCxnSpPr>
        <p:spPr>
          <a:xfrm>
            <a:off x="827087" y="2565400"/>
            <a:ext cx="7632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archment" id="201" name="Google Shape;201;p26"/>
          <p:cNvSpPr/>
          <p:nvPr/>
        </p:nvSpPr>
        <p:spPr>
          <a:xfrm>
            <a:off x="1009650" y="1557337"/>
            <a:ext cx="3346450" cy="576262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dir="13500000" dist="17960">
              <a:srgbClr val="99997A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rebuchet MS"/>
              <a:buNone/>
            </a:pPr>
            <a:r>
              <a:rPr b="1" i="0" lang="en-US" sz="2000" u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PREVENCIJA</a:t>
            </a:r>
            <a:endParaRPr/>
          </a:p>
        </p:txBody>
      </p:sp>
      <p:sp>
        <p:nvSpPr>
          <p:cNvPr descr="Parchment" id="202" name="Google Shape;202;p26"/>
          <p:cNvSpPr/>
          <p:nvPr/>
        </p:nvSpPr>
        <p:spPr>
          <a:xfrm>
            <a:off x="5186362" y="1557337"/>
            <a:ext cx="3346450" cy="576262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dir="13500000" dist="17960">
              <a:srgbClr val="99997A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rebuchet MS"/>
              <a:buNone/>
            </a:pPr>
            <a:r>
              <a:rPr b="1" i="0" lang="en-US" sz="2000" u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PROMOCIJA</a:t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4848225" y="1557337"/>
            <a:ext cx="96837" cy="504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Impact"/>
              </a:rPr>
              <a:t>: </a:t>
            </a:r>
          </a:p>
        </p:txBody>
      </p:sp>
      <p:sp>
        <p:nvSpPr>
          <p:cNvPr descr="Parchment" id="204" name="Google Shape;204;p26"/>
          <p:cNvSpPr/>
          <p:nvPr/>
        </p:nvSpPr>
        <p:spPr>
          <a:xfrm>
            <a:off x="755650" y="2852737"/>
            <a:ext cx="3671887" cy="936625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dir="13500000" dist="17960">
              <a:srgbClr val="99997A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rebuchet MS"/>
              <a:buNone/>
            </a:pPr>
            <a:r>
              <a:rPr b="1" i="0" lang="en-US" sz="2000" u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NEGATIVNO ZDRAVLJE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Trebuchet MS"/>
              <a:buNone/>
            </a:pPr>
            <a:r>
              <a:rPr b="1" i="0" lang="en-US" sz="2000" u="none"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rPr>
              <a:t>(bolest)</a:t>
            </a:r>
            <a:endParaRPr/>
          </a:p>
        </p:txBody>
      </p:sp>
      <p:sp>
        <p:nvSpPr>
          <p:cNvPr descr="Parchment" id="205" name="Google Shape;205;p26"/>
          <p:cNvSpPr/>
          <p:nvPr/>
        </p:nvSpPr>
        <p:spPr>
          <a:xfrm>
            <a:off x="5148262" y="2852737"/>
            <a:ext cx="3671887" cy="936625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dir="13500000" dist="17960">
              <a:srgbClr val="99997A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rebuchet MS"/>
              <a:buNone/>
            </a:pPr>
            <a:r>
              <a:rPr b="1" i="0" lang="en-US" sz="2000" u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POZITIVNO ZDRAVLJE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Trebuchet MS"/>
              <a:buNone/>
            </a:pPr>
            <a:r>
              <a:rPr b="1" i="0" lang="en-US" sz="2000" u="none"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rPr>
              <a:t>(blagostanje)</a:t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4848225" y="3068637"/>
            <a:ext cx="96837" cy="504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Impact"/>
              </a:rPr>
              <a:t>: </a:t>
            </a:r>
          </a:p>
        </p:txBody>
      </p:sp>
      <p:sp>
        <p:nvSpPr>
          <p:cNvPr descr="Parchment" id="207" name="Google Shape;207;p26"/>
          <p:cNvSpPr/>
          <p:nvPr/>
        </p:nvSpPr>
        <p:spPr>
          <a:xfrm>
            <a:off x="755650" y="4508500"/>
            <a:ext cx="3671887" cy="936625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63500" dir="13500000" dist="17960">
              <a:srgbClr val="99997A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rebuchet MS"/>
              <a:buNone/>
            </a:pPr>
            <a:r>
              <a:rPr b="1" i="0" lang="en-US" sz="2000" u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RIZIČNI FAKTORI</a:t>
            </a:r>
            <a:endParaRPr/>
          </a:p>
        </p:txBody>
      </p:sp>
      <p:sp>
        <p:nvSpPr>
          <p:cNvPr descr="Parchment" id="208" name="Google Shape;208;p26"/>
          <p:cNvSpPr/>
          <p:nvPr/>
        </p:nvSpPr>
        <p:spPr>
          <a:xfrm>
            <a:off x="5148262" y="4508500"/>
            <a:ext cx="3671887" cy="936625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13500000" dist="17960">
              <a:srgbClr val="99997A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rebuchet MS"/>
              <a:buNone/>
            </a:pPr>
            <a:r>
              <a:rPr b="1" i="0" lang="en-US" sz="2000" u="none">
                <a:solidFill>
                  <a:srgbClr val="000066"/>
                </a:solidFill>
                <a:latin typeface="Trebuchet MS"/>
                <a:ea typeface="Trebuchet MS"/>
                <a:cs typeface="Trebuchet MS"/>
                <a:sym typeface="Trebuchet MS"/>
              </a:rPr>
              <a:t>RESURSI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Trebuchet MS"/>
              <a:buNone/>
            </a:pPr>
            <a:r>
              <a:rPr b="1" i="0" lang="en-US" sz="2000" u="none">
                <a:solidFill>
                  <a:srgbClr val="006600"/>
                </a:solidFill>
                <a:latin typeface="Trebuchet MS"/>
                <a:ea typeface="Trebuchet MS"/>
                <a:cs typeface="Trebuchet MS"/>
                <a:sym typeface="Trebuchet MS"/>
              </a:rPr>
              <a:t>(osobni, društva)</a:t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4848225" y="4724400"/>
            <a:ext cx="96837" cy="504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Impact"/>
              </a:rPr>
              <a:t>: </a:t>
            </a:r>
          </a:p>
        </p:txBody>
      </p:sp>
      <p:sp>
        <p:nvSpPr>
          <p:cNvPr id="210" name="Google Shape;210;p26"/>
          <p:cNvSpPr txBox="1"/>
          <p:nvPr/>
        </p:nvSpPr>
        <p:spPr>
          <a:xfrm>
            <a:off x="539750" y="188912"/>
            <a:ext cx="82804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b="0" i="0" lang="en-US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Usmjerenost prevencije i promocije 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/>
        </p:nvSpPr>
        <p:spPr>
          <a:xfrm>
            <a:off x="179387" y="55562"/>
            <a:ext cx="8640762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Strategije promicanja zdravog života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</a:t>
            </a:r>
            <a:endParaRPr/>
          </a:p>
        </p:txBody>
      </p:sp>
      <p:sp>
        <p:nvSpPr>
          <p:cNvPr id="216" name="Google Shape;216;p27"/>
          <p:cNvSpPr txBox="1"/>
          <p:nvPr/>
        </p:nvSpPr>
        <p:spPr>
          <a:xfrm>
            <a:off x="1116012" y="5373687"/>
            <a:ext cx="74168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UČINIMO DA ZDRAVIJI IZBOR BUDE LAKŠI IZBOR</a:t>
            </a:r>
            <a:endParaRPr/>
          </a:p>
        </p:txBody>
      </p:sp>
      <p:sp>
        <p:nvSpPr>
          <p:cNvPr id="217" name="Google Shape;217;p27"/>
          <p:cNvSpPr txBox="1"/>
          <p:nvPr/>
        </p:nvSpPr>
        <p:spPr>
          <a:xfrm>
            <a:off x="468312" y="1268412"/>
            <a:ext cx="8351837" cy="2973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Jedinstvo i suradnja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Razvoj politike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Razvoj zajednice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Razvoj mreže infrastrukture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Komunikacija i edukacija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Razvoj znanja - teorije i metodologije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Iva\Desktop\Zdravlje\corona-4912807_960_720.jpg" id="222" name="Google Shape;22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1557337"/>
            <a:ext cx="6777037" cy="479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/>
        </p:nvSpPr>
        <p:spPr>
          <a:xfrm>
            <a:off x="179387" y="115887"/>
            <a:ext cx="8856662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Svjetski dan zdravlja u znaku pandemije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koronavirusom</a:t>
            </a:r>
            <a:endParaRPr/>
          </a:p>
        </p:txBody>
      </p:sp>
      <p:pic>
        <p:nvPicPr>
          <p:cNvPr id="224" name="Google Shape;22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4487" y="62388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/>
        </p:nvSpPr>
        <p:spPr>
          <a:xfrm>
            <a:off x="107950" y="704850"/>
            <a:ext cx="8853487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oronavirus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uzrokuje virusnu bolest koja se manifestira</a:t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simptomima sličnim gripi. Brzo se širi, a u nekim slučajevima</a:t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može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dovesti do težih komplikacija respiratornog sustava ili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smrti.</a:t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ako se širi?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Izravnim kontaktom sa zaraženom osobom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kapljičnim putem,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(kihanje, kašljanje)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dodirom predmeta i površina izloženih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virusu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                                                                                        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Za one koji žele znati više: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US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https://www.koronavirus.hr</a:t>
            </a:r>
            <a:endParaRPr/>
          </a:p>
        </p:txBody>
      </p:sp>
      <p:pic>
        <p:nvPicPr>
          <p:cNvPr id="230" name="Google Shape;23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1412" y="4076700"/>
            <a:ext cx="392112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125537"/>
            <a:ext cx="7704137" cy="547211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247650" y="188912"/>
            <a:ext cx="8713787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Ugroza zdravlja svih nas Kovidom 19</a:t>
            </a:r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7475" y="309562"/>
            <a:ext cx="703262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539750" y="733425"/>
            <a:ext cx="8351837" cy="612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b="0" i="0" lang="en-US" sz="2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Preporuke Zavoda za Javno zdravstvo Republike Hrvatske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Postoje neke jednostavne stvari koje možete činiti da biste spriječili zarazu koronavirusom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Što češće perite ruke,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z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pranje ruku treba koristiti toplu tekuću vodu iz slavine i sapun, a ako vam to nije dostupno, možete koristiti i dezinfekcijsko sredstvo na bazi alkohola (najmanje 70% etilnog alkohola) koje treba dobro utrljati u dlanove.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 pranju ruku pridržavajte se naputaka za pravilno pranje ruku.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koronavirus.hr/UserDocsImages/vijesti/washing-hands-2.jpg" id="247" name="Google Shape;2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14287"/>
            <a:ext cx="9126537" cy="684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087" y="105251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/>
        </p:nvSpPr>
        <p:spPr>
          <a:xfrm>
            <a:off x="468312" y="765175"/>
            <a:ext cx="8353425" cy="5630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Kada kašljete i kišete prekrijte usta i nos laktom ili papirnatom maramicom koju poslije odbacite u koš za otpad s poklopcem te operite ruke. Pri kašljanju i kihanju okrenite lice od drugih osoba.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Izbjegavajte dodirivanje lica, usta i očiju rukama.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Nemojte dijeliti čaše, šalice, drugo posuđe i pribor za jelo s drugim osobama.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igri s djecom koristite igračke tvrdih, glatkih površina koje se mogu lako očistiti.                                                                         Izbjegavajte kontakt s osobama koje imaju povišenu  tjelesnu temperaturu, kašalj i/ili kratak dah.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/>
        </p:nvSpPr>
        <p:spPr>
          <a:xfrm>
            <a:off x="539750" y="836612"/>
            <a:ext cx="8353425" cy="5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Izbjegavajte rukovanje, grljenje i poljupce te održavajte razmak od barem 1m kod razgovora.</a:t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pušite! Prestanak pušenja smanjuje rizik za razvoj teške plućne bolesti uzrokovane novim koronavirusom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Najmanje dva puta dnevno čistite sve dodirne površine: radne površine, pametne i druge telefone, POS uređaje, tipkovnice, konzole, računala te druge dodirne površine koje koristi veći broj osoba.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Dodirne površine koje koristi veći broj osoba, poput POS uređaja, prekrijte jednokratnim maramicom ili papirnatim ručnikom te preko njih dodirujte uređaj.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/>
        </p:nvSpPr>
        <p:spPr>
          <a:xfrm>
            <a:off x="827087" y="1336675"/>
            <a:ext cx="8137525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Dragi učenici i drage učenice, povodom Svjetskog dana zdravlja, pripremili smo vam ovu prezentaciju.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Nadamo se kako će vam sadržaj biti koristan i zanimljiv.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Svjetski dan zdravlja obilježava se svake godine kako bi se skrenula pozornost i naglasila važnost zdravlja za sve nas.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Sudjelovali smo svake godine u brojnim akcijama Zavoda za javno zdravstvo Osječko-baranjske županije, s ciljem zdravlja i prevencije bolesti.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Zajedno ćemo ponoviti </a:t>
            </a:r>
            <a:r>
              <a:rPr b="1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važnost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očuvanja zdravlja svih nas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7712" y="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287" y="24923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9251" y="2943438"/>
            <a:ext cx="6336705" cy="355343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64" name="Google Shape;264;p35"/>
          <p:cNvSpPr txBox="1"/>
          <p:nvPr/>
        </p:nvSpPr>
        <p:spPr>
          <a:xfrm flipH="1">
            <a:off x="755650" y="692150"/>
            <a:ext cx="8713787" cy="267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Što više hodajte i koristite bicikl, a izbjegavajte korištenje javnog prijevoza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Izbjegavajte veće grupe ljudi i javna okupljanja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Provjetravajte prostorije i boravite što više na otvorenom.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/>
        </p:nvSpPr>
        <p:spPr>
          <a:xfrm flipH="1">
            <a:off x="1042986" y="346075"/>
            <a:ext cx="85725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b="0" i="0" lang="en-US" sz="27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Uloga medicinskih sestara i zdravstvenih djelatnika</a:t>
            </a:r>
            <a:endParaRPr/>
          </a:p>
        </p:txBody>
      </p:sp>
      <p:sp>
        <p:nvSpPr>
          <p:cNvPr id="270" name="Google Shape;270;p36"/>
          <p:cNvSpPr txBox="1"/>
          <p:nvPr/>
        </p:nvSpPr>
        <p:spPr>
          <a:xfrm>
            <a:off x="231775" y="-674687"/>
            <a:ext cx="8929687" cy="600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„Medicinske sestre i drugi zdravstveni djelatnici su na prvoj crti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obrane od COVIDA 19, omogućuju visokokvalitetan, obziran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tretman i skrb , odgovaraju javnosti na sva pitanja i brige, 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nekim slučajevima prikupljaju podatke za klinička ispitivanja.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Jednostavno rečeno, bez medicinskih sestara ne bi bilo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odgovora.” Svjetska zdravstvena organizacija (WHO)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Pružite podršku medicinskim sestrama na selfie+hashtag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2016258"/>
            <a:ext cx="6408712" cy="364499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76" name="Google Shape;276;p37"/>
          <p:cNvSpPr txBox="1"/>
          <p:nvPr/>
        </p:nvSpPr>
        <p:spPr>
          <a:xfrm>
            <a:off x="971550" y="765175"/>
            <a:ext cx="74168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b="0" i="0" lang="en-US" sz="2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Odvojite minutu kako bi rekli hvala!</a:t>
            </a:r>
            <a:endParaRPr/>
          </a:p>
        </p:txBody>
      </p:sp>
      <p:pic>
        <p:nvPicPr>
          <p:cNvPr id="277" name="Google Shape;27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3550" y="190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idx="4294967295" type="title"/>
          </p:nvPr>
        </p:nvSpPr>
        <p:spPr>
          <a:xfrm>
            <a:off x="-1908720" y="260648"/>
            <a:ext cx="6511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5888"/>
              <a:buFont typeface="Georgia"/>
              <a:buNone/>
            </a:pPr>
            <a: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Literatura:</a:t>
            </a:r>
            <a:b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i="0" sz="4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31750" y="1052512"/>
            <a:ext cx="9144000" cy="3475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</a:pPr>
            <a:r>
              <a:rPr b="1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Hrvatski zavod za javno zdravstvo- hzjz.hr/služba- epidemiologija-</a:t>
            </a:r>
            <a:r>
              <a:rPr b="1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za</a:t>
            </a:r>
            <a:r>
              <a:rPr b="0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razne-bolesti/plakati-o-gripi/ (pristup stranici 31.3.2020 u 15h)</a:t>
            </a:r>
            <a:endParaRPr/>
          </a:p>
          <a:p>
            <a:pPr indent="0" lvl="0" marL="4445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</a:pPr>
            <a:r>
              <a:rPr b="1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0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Hrvatski zavod za javno zdravstvo-hzjz.hr/tag/prevencija-gripe/ (pristup stranici 31.3.2020 u 16h )</a:t>
            </a:r>
            <a:endParaRPr/>
          </a:p>
          <a:p>
            <a:pPr indent="0" lvl="0" marL="4445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</a:pPr>
            <a:r>
              <a:rPr b="1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0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Hrvatski zavod za javno zdravstvo-hzjz.hr/ služba-epidemiologija-zarazne-bolesti/koronavirus-najnovije preporuke  (pristup stranici 31.3.2020 u 16 i 30)</a:t>
            </a:r>
            <a:endParaRPr/>
          </a:p>
          <a:p>
            <a:pPr indent="0" lvl="0" marL="4445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</a:pPr>
            <a:r>
              <a:rPr b="1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0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WHO Word Health Organization- www.ho.int (pristup stranici u 13h)</a:t>
            </a:r>
            <a:endParaRPr/>
          </a:p>
          <a:p>
            <a:pPr indent="0" lvl="0" marL="4445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</a:pPr>
            <a:r>
              <a:rPr b="1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b="0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Opća deklaracija o ljudskim pravima narodne-novinewww.nn.hr. (pristup stranici 1.4. 2020. u 10 h)</a:t>
            </a:r>
            <a:endParaRPr/>
          </a:p>
          <a:p>
            <a:pPr indent="0" lvl="0" marL="4445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</a:pPr>
            <a:r>
              <a:rPr b="1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b="0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Ustav Republike Hrvatske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www.zakon.hr</a:t>
            </a:r>
            <a:r>
              <a:rPr b="0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(pristup stranici 1.4. u 10 10.)</a:t>
            </a:r>
            <a:endParaRPr/>
          </a:p>
          <a:p>
            <a:pPr indent="0" lvl="0" marL="4445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</a:pPr>
            <a:r>
              <a:rPr b="1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b="0" i="0" lang="en-U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Abou Aldan D. Metodika zdravstvenog odgoja, Zagreb, Školska knjiga; 2019.</a:t>
            </a:r>
            <a:endParaRPr/>
          </a:p>
          <a:p>
            <a:pPr indent="-17463" lvl="0" marL="228600" marR="0" rtl="0" algn="l">
              <a:spcBef>
                <a:spcPts val="700"/>
              </a:spcBef>
              <a:spcAft>
                <a:spcPts val="0"/>
              </a:spcAft>
              <a:buClr>
                <a:srgbClr val="5E2D37"/>
              </a:buClr>
              <a:buSzPts val="2600"/>
              <a:buFont typeface="Georgia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/>
        </p:nvSpPr>
        <p:spPr>
          <a:xfrm>
            <a:off x="250825" y="1484312"/>
            <a:ext cx="8785225" cy="190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Prezentaciju izradili: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Jadranka Marušić, bacc.med. techn.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Ljiljana Eršek, mag. med. techn.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Leo Lang, učenik 5.s1 razreda Medicinske škole Osijek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787400" y="1025525"/>
            <a:ext cx="748982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„Svjetski dan zdravlja je dan kada slavimo rad medicinskih sestara i svih zdravstvenih djelatnika.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Podsjećamo svjetske vođe na kritičnu ulogu koju oni imaju  u održavanju našega svijeta zdravim.”   Svjetska zdravstvena organizacija (WHO)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1116012" y="620712"/>
            <a:ext cx="73437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Važnost Svjetskog dana zdravlja</a:t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1527" y="3703812"/>
            <a:ext cx="5605825" cy="315418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55" name="Google Shape;155;p18"/>
          <p:cNvSpPr/>
          <p:nvPr/>
        </p:nvSpPr>
        <p:spPr>
          <a:xfrm rot="-1020000">
            <a:off x="3649662" y="4579937"/>
            <a:ext cx="1590675" cy="1401762"/>
          </a:xfrm>
          <a:custGeom>
            <a:rect b="b" l="l" r="r" t="t"/>
            <a:pathLst>
              <a:path extrusionOk="0" h="1401762" w="1590675">
                <a:moveTo>
                  <a:pt x="795338" y="350441"/>
                </a:moveTo>
                <a:cubicBezTo>
                  <a:pt x="1126728" y="-467254"/>
                  <a:pt x="2419152" y="350441"/>
                  <a:pt x="795338" y="1401762"/>
                </a:cubicBezTo>
                <a:cubicBezTo>
                  <a:pt x="-828477" y="350441"/>
                  <a:pt x="463947" y="-467254"/>
                  <a:pt x="795338" y="350441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58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/>
        </p:nvSpPr>
        <p:spPr>
          <a:xfrm>
            <a:off x="395287" y="1196975"/>
            <a:ext cx="8424862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Svatko ima pravo na životni standard koji odgovara zdravlju i dobrobiti njega samoga i njegove obitelji, uključujući prehranu, odjeću, stanovanje, liječničku njegu i potrebne socijalne usluge, kao i pravo na sigurnost u slučaju nezaposlenosti, bolesti, nesposobnosti, udovištva, starosti ili nekog drugog nedostatka sredstava za život u uvjetima koji su izvan njegove kontrole.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(Opća deklaracija o ljudskim pravima,čl. 25., 10.12.1948.)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2592387"/>
            <a:ext cx="6264275" cy="319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 flipH="1">
            <a:off x="1397000" y="404812"/>
            <a:ext cx="7345362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Prema definiciji svjetske zdravstvene organizacije „zdravlje je stanje potpunog fizičkog, duševnog i socijalnog blagostanja, a ne samo odsustvo bolesti i iznemoglosti“.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Zdravlje je osnovno ljudsko pravo bez obzira na rasu, vjeru i političko opredjeljenje, socijalne i ekonomske uvjete.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900112" y="1087437"/>
            <a:ext cx="7848600" cy="397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Pravo na zdravlje je ustavno načelo Republike Hrvatske: „Svatko ima pravo na zdrav život”.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Građani, državna, javna i gospodarska tijela i udruge, dužni su, u sklopu svojih ovlasti i djelatnosti, osobitu skrb posvećivati zaštiti zdravlja ljudi, prirode i ljudskog okoliša.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0"/>
            <a:ext cx="4008437" cy="2236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179387" y="476250"/>
            <a:ext cx="8496300" cy="634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Dimenzije zdravlja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Šest modela zdravlja opisao je Robert Eberst 1983.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Svaki model zdravlja predstavlja jednu boju Rubikove kocke: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1. tjelesno zdravlje (plava)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 emocionalno zdravlje (crvena)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 mentalno zdravlje (žuta)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4. socijalno zdravlje (zelena)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5. duhovno zdravlje (naranđasta)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6. osobno zdravlje –intelektualno zdravlje (bijela).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/>
        </p:nvSpPr>
        <p:spPr>
          <a:xfrm flipH="1">
            <a:off x="1042987" y="404812"/>
            <a:ext cx="8642350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Metaforički, pomoću „Rubikove kocke“, opisao je važnost svakog modela zdravlja.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Zašto  Rubikova kocka?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 milijune kombinacija i ako se pomakne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samo jedna boja, gubi se smisao.  Ljudsko će zdravlje biti narušeno ako je narušena samo jedna njegova dimenzija.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2" y="2852737"/>
            <a:ext cx="5037137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/>
        </p:nvSpPr>
        <p:spPr>
          <a:xfrm>
            <a:off x="2286000" y="1582737"/>
            <a:ext cx="45720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C:\Users\Ljiljana\Desktop\10703887_968286029863455_5805513983245577209_n.jpg"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2775" y="1196975"/>
            <a:ext cx="525780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Slipstream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Slipstream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Slipstream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lipstream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