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8" r:id="rId6"/>
    <p:sldMasterId id="2147483695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y="6858000" cx="12192000"/>
  <p:notesSz cx="6858000" cy="9144000"/>
  <p:embeddedFontLst>
    <p:embeddedFont>
      <p:font typeface="Garamond"/>
      <p:regular r:id="rId29"/>
      <p:bold r:id="rId30"/>
      <p:italic r:id="rId31"/>
      <p:bold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gDv/5yYS7J39Z51vLy5XygtANv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DB4CE8-12F7-456D-A1F9-62D48C6E92C4}">
  <a:tblStyle styleId="{72DB4CE8-12F7-456D-A1F9-62D48C6E92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fill>
          <a:solidFill>
            <a:srgbClr val="D4E2CE"/>
          </a:solidFill>
        </a:fill>
      </a:tcStyle>
    </a:band1H>
    <a:band2H>
      <a:tcTxStyle/>
    </a:band2H>
    <a:band1V>
      <a:tcTxStyle/>
      <a:tcStyle>
        <a:fill>
          <a:solidFill>
            <a:srgbClr val="D4E2CE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BF1E8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BF1E8"/>
          </a:solidFill>
        </a:fill>
      </a:tcStyle>
    </a:firstRow>
    <a:neCell>
      <a:tcTxStyle/>
    </a:neCell>
    <a:nwCell>
      <a:tcTxStyle/>
    </a:nwCell>
  </a:tblStyle>
  <a:tblStyle styleId="{77E2FF3C-A735-48C2-B7B7-0B7E58EAB34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Garamond-regular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Garamond-italic.fntdata"/><Relationship Id="rId30" Type="http://schemas.openxmlformats.org/officeDocument/2006/relationships/font" Target="fonts/Garamond-bold.fntdata"/><Relationship Id="rId11" Type="http://schemas.openxmlformats.org/officeDocument/2006/relationships/slide" Target="slides/slide2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1.xml"/><Relationship Id="rId32" Type="http://schemas.openxmlformats.org/officeDocument/2006/relationships/font" Target="fonts/Garamond-boldItalic.fntdata"/><Relationship Id="rId13" Type="http://schemas.openxmlformats.org/officeDocument/2006/relationships/slide" Target="slides/slide4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3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6.xml"/><Relationship Id="rId37" Type="http://customschemas.google.com/relationships/presentationmetadata" Target="metadata"/><Relationship Id="rId14" Type="http://schemas.openxmlformats.org/officeDocument/2006/relationships/slide" Target="slides/slide5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slajd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komiti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omiti naslov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slajd" showMasterSp="0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0"/>
          <p:cNvSpPr txBox="1"/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0"/>
          <p:cNvSpPr txBox="1"/>
          <p:nvPr>
            <p:ph idx="1" type="subTitle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4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104" name="Google Shape;104;p40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40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40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40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40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glavlje sekcije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 txBox="1"/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1"/>
          <p:cNvSpPr txBox="1"/>
          <p:nvPr>
            <p:ph idx="1" type="body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4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adržaja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2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2"/>
          <p:cNvSpPr txBox="1"/>
          <p:nvPr>
            <p:ph idx="1" type="body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8" name="Google Shape;118;p42"/>
          <p:cNvSpPr txBox="1"/>
          <p:nvPr>
            <p:ph idx="2" type="body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9" name="Google Shape;119;p4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poredba" type="twoTxTwoObj">
  <p:cSld name="TWO_OBJECTS_WITH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3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3"/>
          <p:cNvSpPr txBox="1"/>
          <p:nvPr>
            <p:ph idx="1" type="body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43"/>
          <p:cNvSpPr txBox="1"/>
          <p:nvPr>
            <p:ph idx="2" type="body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6" name="Google Shape;126;p43"/>
          <p:cNvSpPr txBox="1"/>
          <p:nvPr>
            <p:ph idx="3" type="body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7" name="Google Shape;127;p43"/>
          <p:cNvSpPr txBox="1"/>
          <p:nvPr>
            <p:ph idx="4" type="body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8" name="Google Shape;128;p4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4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no" type="blank">
  <p:cSld name="BLANK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držaj s opisom" type="objTx">
  <p:cSld name="OBJECT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6"/>
          <p:cNvSpPr txBox="1"/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6"/>
          <p:cNvSpPr txBox="1"/>
          <p:nvPr>
            <p:ph idx="1" type="body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43" name="Google Shape;143;p46"/>
          <p:cNvSpPr txBox="1"/>
          <p:nvPr>
            <p:ph idx="2" type="body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44" name="Google Shape;144;p4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ka s opisom" type="picTx">
  <p:cSld name="PICTURE_WITH_CAPTIO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7"/>
          <p:cNvSpPr txBox="1"/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7"/>
          <p:cNvSpPr/>
          <p:nvPr>
            <p:ph idx="2" type="pic"/>
          </p:nvPr>
        </p:nvSpPr>
        <p:spPr>
          <a:xfrm>
            <a:off x="989012" y="914400"/>
            <a:ext cx="3280974" cy="4572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7"/>
          <p:cNvSpPr txBox="1"/>
          <p:nvPr>
            <p:ph idx="1" type="body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1" name="Google Shape;151;p4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ska slika s opisom">
  <p:cSld name="Panoramska slika s opisom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8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8"/>
          <p:cNvSpPr/>
          <p:nvPr>
            <p:ph idx="2" type="pic"/>
          </p:nvPr>
        </p:nvSpPr>
        <p:spPr>
          <a:xfrm>
            <a:off x="685800" y="533400"/>
            <a:ext cx="10818812" cy="31242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48"/>
          <p:cNvSpPr txBox="1"/>
          <p:nvPr>
            <p:ph idx="1" type="body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58" name="Google Shape;158;p4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pis">
  <p:cSld name="Naslov i opi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9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9"/>
          <p:cNvSpPr txBox="1"/>
          <p:nvPr>
            <p:ph idx="1" type="body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4" name="Google Shape;164;p4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 s opisom">
  <p:cSld name="Citat s opisom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0"/>
          <p:cNvSpPr txBox="1"/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50"/>
          <p:cNvSpPr txBox="1"/>
          <p:nvPr>
            <p:ph idx="1" type="body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70" name="Google Shape;170;p50"/>
          <p:cNvSpPr txBox="1"/>
          <p:nvPr>
            <p:ph idx="2" type="body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" name="Google Shape;171;p5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74" name="Google Shape;174;p5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75" name="Google Shape;175;p50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ica s nazivom">
  <p:cSld name="Kartica s nazivom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1"/>
          <p:cNvSpPr txBox="1"/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1"/>
          <p:cNvSpPr txBox="1"/>
          <p:nvPr>
            <p:ph idx="1" type="body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Google Shape;179;p5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5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ica s nazivom citata">
  <p:cSld name="Kartica s nazivom citata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2"/>
          <p:cNvSpPr txBox="1"/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2"/>
          <p:cNvSpPr txBox="1"/>
          <p:nvPr>
            <p:ph idx="1" type="body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85" name="Google Shape;185;p52"/>
          <p:cNvSpPr txBox="1"/>
          <p:nvPr>
            <p:ph idx="2" type="body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6" name="Google Shape;186;p5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5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5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89" name="Google Shape;189;p52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90" name="Google Shape;190;p52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ili False">
  <p:cSld name="True ili False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3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3"/>
          <p:cNvSpPr txBox="1"/>
          <p:nvPr>
            <p:ph idx="1" type="body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94" name="Google Shape;194;p53"/>
          <p:cNvSpPr txBox="1"/>
          <p:nvPr>
            <p:ph idx="2" type="body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5" name="Google Shape;195;p5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5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komiti tekst" type="vertTx">
  <p:cSld name="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4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4"/>
          <p:cNvSpPr txBox="1"/>
          <p:nvPr>
            <p:ph idx="1" type="body"/>
          </p:nvPr>
        </p:nvSpPr>
        <p:spPr>
          <a:xfrm rot="5400000">
            <a:off x="3143778" y="-1773766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201" name="Google Shape;201;p5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omiti naslov i tekst" type="vertTitleAndTx">
  <p:cSld name="VERTICAL_TITLE_AND_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5"/>
          <p:cNvSpPr txBox="1"/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5"/>
          <p:cNvSpPr txBox="1"/>
          <p:nvPr>
            <p:ph idx="1" type="body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207" name="Google Shape;207;p5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30" name="Google Shape;230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glavlje sekcij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slajd" showMasterSp="0" type="title">
  <p:cSld name="TITLE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6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35" name="Google Shape;235;p66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36" name="Google Shape;236;p6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" name="Google Shape;237;p6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8" name="Google Shape;238;p6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39" name="Google Shape;239;p6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40" name="Google Shape;240;p6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242" name="Google Shape;242;p6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243" name="Google Shape;243;p6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244" name="Google Shape;244;p6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66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66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7" name="Google Shape;247;p6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6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glavlje sekcije" type="secHead">
  <p:cSld name="SECTION_HEADER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6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3" name="Google Shape;253;p6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6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adržaja" type="twoObj">
  <p:cSld name="TWO_OBJECT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68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9" name="Google Shape;259;p68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0" name="Google Shape;260;p6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6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poredba" type="twoTxTwoObj">
  <p:cSld name="TWO_OBJECTS_WITH_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9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66" name="Google Shape;266;p69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7" name="Google Shape;267;p69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68" name="Google Shape;268;p69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9" name="Google Shape;269;p6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7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7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7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no" type="blank">
  <p:cSld name="BLANK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7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7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držaj s opisom" type="objTx">
  <p:cSld name="OBJECT_WITH_CAPTION_TEX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2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72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84" name="Google Shape;284;p72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285" name="Google Shape;285;p7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7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7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ka s opisom" type="picTx">
  <p:cSld name="PICTURE_WITH_CAPTION_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3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73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73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92" name="Google Shape;292;p7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7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294" name="Google Shape;294;p7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pis">
  <p:cSld name="Naslov i opis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4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74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8" name="Google Shape;298;p7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7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7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 s opisom">
  <p:cSld name="Citat s opisom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5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75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4" name="Google Shape;304;p75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5" name="Google Shape;305;p7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7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7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308" name="Google Shape;308;p7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09" name="Google Shape;309;p7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adržaja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ica s nazivom">
  <p:cSld name="Kartica s nazivom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6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76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3" name="Google Shape;313;p7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7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7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ica s nazivom citata">
  <p:cSld name="Kartica s nazivom citata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7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19" name="Google Shape;319;p7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0" name="Google Shape;320;p7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7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7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323" name="Google Shape;323;p7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24" name="Google Shape;324;p7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ili False">
  <p:cSld name="True ili False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8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78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28" name="Google Shape;328;p78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9" name="Google Shape;329;p7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7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7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komiti tekst" type="vertTx">
  <p:cSld name="VERTICAL_TEXT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79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35" name="Google Shape;335;p7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7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7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omiti naslov i tekst" type="vertTitleAndTx">
  <p:cSld name="VERTICAL_TITLE_AND_VERTICAL_TEX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0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80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41" name="Google Shape;341;p8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8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8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slajd" type="title">
  <p:cSld name="TITLE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5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9" name="Google Shape;359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glavlje sekcije" type="secHead">
  <p:cSld name="SECTION_HEADER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5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5" name="Google Shape;365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adržaja" type="twoObj">
  <p:cSld name="TWO_OBJECTS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5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p5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poredba" type="twoTxTwoObj">
  <p:cSld name="TWO_OBJECTS_WITH_TEX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5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8" name="Google Shape;378;p5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9" name="Google Shape;379;p5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0" name="Google Shape;380;p5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poredb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no" type="blank">
  <p:cSld name="BLANK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držaj s opisom" type="objTx">
  <p:cSld name="OBJECT_WITH_CAPTION_TEXT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6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96" name="Google Shape;396;p6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97" name="Google Shape;397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ka s opisom" type="picTx">
  <p:cSld name="PICTURE_WITH_CAPTION_TEXT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3" name="Google Shape;403;p6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04" name="Google Shape;404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komiti tekst" type="vertTx">
  <p:cSld name="VERTICAL_TEXT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6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0" name="Google Shape;410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omiti naslov i tekst" type="vertTitleAndTx">
  <p:cSld name="VERTICAL_TITLE_AND_VERTICAL_TEXT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6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6" name="Google Shape;416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8" name="Google Shape;42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n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držaj s opiso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ka s opiso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7" Type="http://schemas.openxmlformats.org/officeDocument/2006/relationships/theme" Target="../theme/theme5.xml"/><Relationship Id="rId1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2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2" name="Google Shape;82;p22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" name="Google Shape;83;p22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" name="Google Shape;84;p22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" name="Google Shape;85;p22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6" name="Google Shape;86;p22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7" name="Google Shape;87;p22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2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2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2" name="Google Shape;212;p2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" name="Google Shape;213;p2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4" name="Google Shape;214;p2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15" name="Google Shape;215;p2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16" name="Google Shape;216;p2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218" name="Google Shape;218;p2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219" name="Google Shape;219;p2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220" name="Google Shape;220;p2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" name="Google Shape;222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3" name="Google Shape;223;p2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4" name="Google Shape;224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5" name="Google Shape;225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6" name="Google Shape;226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6" name="Google Shape;346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1" name="Google Shape;421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Google Shape;42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"/>
          <p:cNvSpPr txBox="1"/>
          <p:nvPr>
            <p:ph type="ctrTitle"/>
          </p:nvPr>
        </p:nvSpPr>
        <p:spPr>
          <a:xfrm>
            <a:off x="8041014" y="2009149"/>
            <a:ext cx="3647502" cy="1730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b="1" lang="hr-HR" sz="3600">
                <a:latin typeface="Garamond"/>
                <a:ea typeface="Garamond"/>
                <a:cs typeface="Garamond"/>
                <a:sym typeface="Garamond"/>
              </a:rPr>
              <a:t>ERASMUS PROTIV STRESA</a:t>
            </a:r>
            <a:endParaRPr/>
          </a:p>
        </p:txBody>
      </p:sp>
      <p:sp>
        <p:nvSpPr>
          <p:cNvPr id="436" name="Google Shape;436;p1"/>
          <p:cNvSpPr txBox="1"/>
          <p:nvPr>
            <p:ph idx="1" type="subTitle"/>
          </p:nvPr>
        </p:nvSpPr>
        <p:spPr>
          <a:xfrm>
            <a:off x="8206314" y="4848851"/>
            <a:ext cx="3316902" cy="522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>
                <a:latin typeface="Garamond"/>
                <a:ea typeface="Garamond"/>
                <a:cs typeface="Garamond"/>
                <a:sym typeface="Garamond"/>
              </a:rPr>
              <a:t>Ana Azenić, mag.paed.</a:t>
            </a:r>
            <a:endParaRPr/>
          </a:p>
        </p:txBody>
      </p:sp>
      <p:pic>
        <p:nvPicPr>
          <p:cNvPr descr="Stress Management Techniques | Training Connection" id="437" name="Google Shape;437;p1"/>
          <p:cNvPicPr preferRelativeResize="0"/>
          <p:nvPr/>
        </p:nvPicPr>
        <p:blipFill rotWithShape="1">
          <a:blip r:embed="rId3">
            <a:alphaModFix/>
          </a:blip>
          <a:srcRect b="-2" l="0" r="3029" t="0"/>
          <a:stretch/>
        </p:blipFill>
        <p:spPr>
          <a:xfrm>
            <a:off x="921910" y="465243"/>
            <a:ext cx="7026126" cy="5343065"/>
          </a:xfrm>
          <a:custGeom>
            <a:rect b="b" l="l" r="r" t="t"/>
            <a:pathLst>
              <a:path extrusionOk="0" h="5343065" w="7761924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38" name="Google Shape;438;p1"/>
          <p:cNvSpPr txBox="1"/>
          <p:nvPr/>
        </p:nvSpPr>
        <p:spPr>
          <a:xfrm>
            <a:off x="382180" y="6202777"/>
            <a:ext cx="11427642" cy="6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hr-HR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Međužupanijsko stručno vijeće pedagoga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hr-HR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Gimnazija A.G.Matoša Đakovo, 27.05.2022.</a:t>
            </a:r>
            <a:endParaRPr/>
          </a:p>
        </p:txBody>
      </p:sp>
      <p:pic>
        <p:nvPicPr>
          <p:cNvPr id="439" name="Google Shape;43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0225" y="0"/>
            <a:ext cx="2341776" cy="12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8350" y="0"/>
            <a:ext cx="3831877" cy="10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6325" y="5808300"/>
            <a:ext cx="3985674" cy="875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0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646745" y="640080"/>
            <a:ext cx="10920415" cy="557781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0"/>
          <p:cNvSpPr txBox="1"/>
          <p:nvPr>
            <p:ph type="title"/>
          </p:nvPr>
        </p:nvSpPr>
        <p:spPr>
          <a:xfrm>
            <a:off x="1288064" y="1284731"/>
            <a:ext cx="9637776" cy="929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hr-HR" sz="2800"/>
              <a:t>Zapišite sve one simptome koje ste doživjeli u vrijeme stresa.</a:t>
            </a:r>
            <a:endParaRPr/>
          </a:p>
        </p:txBody>
      </p:sp>
      <p:graphicFrame>
        <p:nvGraphicFramePr>
          <p:cNvPr id="512" name="Google Shape;512;p10"/>
          <p:cNvGraphicFramePr/>
          <p:nvPr/>
        </p:nvGraphicFramePr>
        <p:xfrm>
          <a:off x="1289304" y="25904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{72DB4CE8-12F7-456D-A1F9-62D48C6E92C4}</a:tableStyleId>
              </a:tblPr>
              <a:tblGrid>
                <a:gridCol w="2406200"/>
                <a:gridCol w="2406200"/>
                <a:gridCol w="2406925"/>
                <a:gridCol w="2418425"/>
              </a:tblGrid>
              <a:tr h="7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hr-HR" sz="2200" u="none" cap="none" strike="noStrike"/>
                        <a:t>Ljutnja/frustracija</a:t>
                      </a:r>
                      <a:endParaRPr/>
                    </a:p>
                  </a:txBody>
                  <a:tcPr marT="41400" marB="41400" marR="82775" marL="82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hr-HR" sz="2200" u="none" cap="none" strike="noStrike"/>
                        <a:t>Anksioznost</a:t>
                      </a:r>
                      <a:endParaRPr/>
                    </a:p>
                  </a:txBody>
                  <a:tcPr marT="41400" marB="41400" marR="82775" marL="82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hr-HR" sz="2200" u="none" cap="none" strike="noStrike"/>
                        <a:t>Smanjen seksualni nagon</a:t>
                      </a:r>
                      <a:endParaRPr/>
                    </a:p>
                  </a:txBody>
                  <a:tcPr marT="41400" marB="41400" marR="82775" marL="82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hr-HR" sz="2200" u="none" cap="none" strike="noStrike"/>
                        <a:t>Upotreba alkohola ili droga</a:t>
                      </a:r>
                      <a:endParaRPr/>
                    </a:p>
                  </a:txBody>
                  <a:tcPr marT="41400" marB="41400" marR="82775" marL="82775" anchor="ctr"/>
                </a:tc>
              </a:tr>
              <a:tr h="447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u="none" cap="none" strike="noStrike"/>
                        <a:t>Umor</a:t>
                      </a:r>
                      <a:endParaRPr/>
                    </a:p>
                  </a:txBody>
                  <a:tcPr marT="41400" marB="41400" marR="82775" marL="82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u="none" cap="none" strike="noStrike"/>
                        <a:t>Glavobolja</a:t>
                      </a:r>
                      <a:endParaRPr/>
                    </a:p>
                  </a:txBody>
                  <a:tcPr marT="41400" marB="41400" marR="82775" marL="82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u="none" cap="none" strike="noStrike"/>
                        <a:t>Probavne smetnje</a:t>
                      </a:r>
                      <a:endParaRPr/>
                    </a:p>
                  </a:txBody>
                  <a:tcPr marT="41400" marB="41400" marR="82775" marL="82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u="none" cap="none" strike="noStrike"/>
                        <a:t>Napetost mišića</a:t>
                      </a:r>
                      <a:endParaRPr/>
                    </a:p>
                  </a:txBody>
                  <a:tcPr marT="41400" marB="41400" marR="82775" marL="82775" anchor="ctr"/>
                </a:tc>
              </a:tr>
              <a:tr h="7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u="none" cap="none" strike="noStrike"/>
                        <a:t>Griženje noktiju</a:t>
                      </a:r>
                      <a:endParaRPr/>
                    </a:p>
                  </a:txBody>
                  <a:tcPr marT="41400" marB="41400" marR="82775" marL="82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u="none" cap="none" strike="noStrike"/>
                        <a:t>Prekomjerno ili premalo jedenje</a:t>
                      </a:r>
                      <a:endParaRPr/>
                    </a:p>
                  </a:txBody>
                  <a:tcPr marT="41400" marB="41400" marR="82775" marL="82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u="none" cap="none" strike="noStrike"/>
                        <a:t>Prokrastinacija</a:t>
                      </a:r>
                      <a:endParaRPr sz="2200" u="none" cap="none" strike="noStrike"/>
                    </a:p>
                  </a:txBody>
                  <a:tcPr marT="41400" marB="41400" marR="82775" marL="82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u="none" cap="none" strike="noStrike"/>
                        <a:t>Problemi sa spavanjem</a:t>
                      </a:r>
                      <a:endParaRPr/>
                    </a:p>
                  </a:txBody>
                  <a:tcPr marT="41400" marB="41400" marR="82775" marL="82775" anchor="ctr"/>
                </a:tc>
              </a:tr>
              <a:tr h="7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u="none" cap="none" strike="noStrike"/>
                        <a:t>Društveno povlačenje</a:t>
                      </a:r>
                      <a:endParaRPr/>
                    </a:p>
                  </a:txBody>
                  <a:tcPr marT="41400" marB="41400" marR="82775" marL="82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u="none" cap="none" strike="noStrike"/>
                        <a:t>Škrgutanje zubima</a:t>
                      </a:r>
                      <a:endParaRPr/>
                    </a:p>
                  </a:txBody>
                  <a:tcPr marT="41400" marB="41400" marR="82775" marL="82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u="none" cap="none" strike="noStrike"/>
                        <a:t>Zabrinutost</a:t>
                      </a:r>
                      <a:endParaRPr/>
                    </a:p>
                  </a:txBody>
                  <a:tcPr marT="41400" marB="41400" marR="82775" marL="82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200" u="none" cap="none" strike="noStrike"/>
                        <a:t>Ostalo</a:t>
                      </a:r>
                      <a:endParaRPr/>
                    </a:p>
                  </a:txBody>
                  <a:tcPr marT="41400" marB="41400" marR="82775" marL="827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1"/>
          <p:cNvSpPr txBox="1"/>
          <p:nvPr>
            <p:ph type="title"/>
          </p:nvPr>
        </p:nvSpPr>
        <p:spPr>
          <a:xfrm>
            <a:off x="638881" y="457200"/>
            <a:ext cx="10909640" cy="1368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hr-HR" sz="5400"/>
              <a:t>SOCIJALNA PODRŠKA</a:t>
            </a:r>
            <a:endParaRPr b="1" sz="5400"/>
          </a:p>
        </p:txBody>
      </p:sp>
      <p:sp>
        <p:nvSpPr>
          <p:cNvPr id="519" name="Google Shape;519;p11"/>
          <p:cNvSpPr txBox="1"/>
          <p:nvPr>
            <p:ph idx="1" type="body"/>
          </p:nvPr>
        </p:nvSpPr>
        <p:spPr>
          <a:xfrm>
            <a:off x="638881" y="1922561"/>
            <a:ext cx="10909643" cy="552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400"/>
              <a:t>Navedi tri osobe koje su vam podrška.</a:t>
            </a:r>
            <a:endParaRPr/>
          </a:p>
        </p:txBody>
      </p:sp>
      <p:sp>
        <p:nvSpPr>
          <p:cNvPr id="520" name="Google Shape;520;p11"/>
          <p:cNvSpPr/>
          <p:nvPr/>
        </p:nvSpPr>
        <p:spPr>
          <a:xfrm>
            <a:off x="4450080" y="1850683"/>
            <a:ext cx="3291840" cy="18288"/>
          </a:xfrm>
          <a:custGeom>
            <a:rect b="b" l="l" r="r" t="t"/>
            <a:pathLst>
              <a:path extrusionOk="0" fill="none" h="18288" w="329184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29184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ind Matters: The need for social support | The Wimmera Mail-Times |  Horsham, VIC" id="521" name="Google Shape;5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" y="2866453"/>
            <a:ext cx="5614416" cy="31154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2" name="Google Shape;522;p11"/>
          <p:cNvGraphicFramePr/>
          <p:nvPr/>
        </p:nvGraphicFramePr>
        <p:xfrm>
          <a:off x="6329372" y="29091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{77E2FF3C-A735-48C2-B7B7-0B7E58EAB345}</a:tableStyleId>
              </a:tblPr>
              <a:tblGrid>
                <a:gridCol w="1538525"/>
                <a:gridCol w="3926125"/>
              </a:tblGrid>
              <a:tr h="556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300" u="none" cap="none" strike="noStrike"/>
                        <a:t>IME</a:t>
                      </a:r>
                      <a:endParaRPr/>
                    </a:p>
                  </a:txBody>
                  <a:tcPr marT="84075" marB="84075" marR="168150" marL="1681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300" u="none" cap="none" strike="noStrike"/>
                        <a:t>KAKO VAM POMOGNU</a:t>
                      </a:r>
                      <a:endParaRPr/>
                    </a:p>
                  </a:txBody>
                  <a:tcPr marT="84075" marB="84075" marR="168150" marL="168150" anchor="ctr"/>
                </a:tc>
              </a:tr>
              <a:tr h="83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84075" marB="84075" marR="168150" marL="168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84075" marB="84075" marR="168150" marL="168150"/>
                </a:tc>
              </a:tr>
              <a:tr h="83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84075" marB="84075" marR="168150" marL="168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84075" marB="84075" marR="168150" marL="168150"/>
                </a:tc>
              </a:tr>
              <a:tr h="83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84075" marB="84075" marR="168150" marL="168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/>
                    </a:p>
                  </a:txBody>
                  <a:tcPr marT="84075" marB="84075" marR="168150" marL="1681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ocial support: The most overlooked self-care routine - CampusWell" id="528" name="Google Shape;528;p12"/>
          <p:cNvPicPr preferRelativeResize="0"/>
          <p:nvPr/>
        </p:nvPicPr>
        <p:blipFill rotWithShape="1">
          <a:blip r:embed="rId3">
            <a:alphaModFix/>
          </a:blip>
          <a:srcRect b="12434" l="0" r="-1" t="4757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12"/>
          <p:cNvSpPr/>
          <p:nvPr/>
        </p:nvSpPr>
        <p:spPr>
          <a:xfrm>
            <a:off x="321564" y="4782312"/>
            <a:ext cx="11548872" cy="1755648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0" name="Google Shape;530;p12"/>
          <p:cNvCxnSpPr/>
          <p:nvPr/>
        </p:nvCxnSpPr>
        <p:spPr>
          <a:xfrm rot="10800000">
            <a:off x="4059936" y="5237979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dk1">
                <a:alpha val="8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1" name="Google Shape;531;p12"/>
          <p:cNvSpPr txBox="1"/>
          <p:nvPr>
            <p:ph idx="1" type="body"/>
          </p:nvPr>
        </p:nvSpPr>
        <p:spPr>
          <a:xfrm>
            <a:off x="4379976" y="5009083"/>
            <a:ext cx="6976872" cy="1345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400">
                <a:solidFill>
                  <a:schemeClr val="dk1"/>
                </a:solidFill>
              </a:rPr>
              <a:t>Na koji način možete iskoristiti socijalnu podršku da ublažite jedan od vaših trenutnih stresora.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3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3"/>
          <p:cNvSpPr txBox="1"/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Calibri"/>
              <a:buNone/>
            </a:pPr>
            <a:r>
              <a:rPr b="1" lang="hr-HR" sz="5100">
                <a:solidFill>
                  <a:schemeClr val="lt1"/>
                </a:solidFill>
              </a:rPr>
              <a:t>VJEŠTINE UPRAVLJANJA EMOCIJAMA</a:t>
            </a:r>
            <a:endParaRPr/>
          </a:p>
        </p:txBody>
      </p:sp>
      <p:grpSp>
        <p:nvGrpSpPr>
          <p:cNvPr id="538" name="Google Shape;538;p13"/>
          <p:cNvGrpSpPr/>
          <p:nvPr/>
        </p:nvGrpSpPr>
        <p:grpSpPr>
          <a:xfrm>
            <a:off x="5468389" y="824385"/>
            <a:ext cx="6263640" cy="5096701"/>
            <a:chOff x="0" y="203993"/>
            <a:chExt cx="6263640" cy="5096701"/>
          </a:xfrm>
        </p:grpSpPr>
        <p:sp>
          <p:nvSpPr>
            <p:cNvPr id="539" name="Google Shape;539;p13"/>
            <p:cNvSpPr/>
            <p:nvPr/>
          </p:nvSpPr>
          <p:spPr>
            <a:xfrm>
              <a:off x="0" y="203993"/>
              <a:ext cx="6263640" cy="249795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3"/>
            <p:cNvSpPr txBox="1"/>
            <p:nvPr/>
          </p:nvSpPr>
          <p:spPr>
            <a:xfrm>
              <a:off x="121940" y="325933"/>
              <a:ext cx="6019760" cy="2254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b="0" i="0" lang="hr-HR" sz="3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Kada se suočite s neugodnim emocijama, imate li neku naviku ili uobičajeno ponašanje koje pogoršava situaciju?</a:t>
              </a:r>
              <a:endParaRPr b="0" i="0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0" y="2802744"/>
              <a:ext cx="6263640" cy="2497950"/>
            </a:xfrm>
            <a:prstGeom prst="roundRect">
              <a:avLst>
                <a:gd fmla="val 16667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3"/>
            <p:cNvSpPr txBox="1"/>
            <p:nvPr/>
          </p:nvSpPr>
          <p:spPr>
            <a:xfrm>
              <a:off x="121940" y="2924684"/>
              <a:ext cx="6019760" cy="2254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b="0" i="0" lang="hr-HR" sz="3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Navedite dva načina kada ste se uspješno suočili s neugodnim emocijama u prošlosti.</a:t>
              </a:r>
              <a:endParaRPr b="0" i="0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4"/>
          <p:cNvSpPr txBox="1"/>
          <p:nvPr>
            <p:ph type="title"/>
          </p:nvPr>
        </p:nvSpPr>
        <p:spPr>
          <a:xfrm>
            <a:off x="1046746" y="586822"/>
            <a:ext cx="3560252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hr-HR" sz="4000">
                <a:latin typeface="Garamond"/>
                <a:ea typeface="Garamond"/>
                <a:cs typeface="Garamond"/>
                <a:sym typeface="Garamond"/>
              </a:rPr>
              <a:t>ŽIVOTNA RAVNOTEŽA</a:t>
            </a:r>
            <a:endParaRPr/>
          </a:p>
        </p:txBody>
      </p:sp>
      <p:sp>
        <p:nvSpPr>
          <p:cNvPr id="548" name="Google Shape;548;p14"/>
          <p:cNvSpPr txBox="1"/>
          <p:nvPr>
            <p:ph idx="1" type="body"/>
          </p:nvPr>
        </p:nvSpPr>
        <p:spPr>
          <a:xfrm>
            <a:off x="5351164" y="586822"/>
            <a:ext cx="6002636" cy="2029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400">
                <a:latin typeface="Garamond"/>
                <a:ea typeface="Garamond"/>
                <a:cs typeface="Garamond"/>
                <a:sym typeface="Garamond"/>
              </a:rPr>
              <a:t>Procijeni svako navedeno područje od 1 do 5.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400">
                <a:latin typeface="Garamond"/>
                <a:ea typeface="Garamond"/>
                <a:cs typeface="Garamond"/>
                <a:sym typeface="Garamond"/>
              </a:rPr>
              <a:t>Pri tome 1 znači da posvećujete malo pozornosti na taj segment života dok 5 znači da posvećujete jako puno pozornosti na navedeno područje života.</a:t>
            </a:r>
            <a:endParaRPr/>
          </a:p>
        </p:txBody>
      </p:sp>
      <p:graphicFrame>
        <p:nvGraphicFramePr>
          <p:cNvPr id="549" name="Google Shape;549;p14"/>
          <p:cNvGraphicFramePr/>
          <p:nvPr/>
        </p:nvGraphicFramePr>
        <p:xfrm>
          <a:off x="1076508" y="32941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{72DB4CE8-12F7-456D-A1F9-62D48C6E92C4}</a:tableStyleId>
              </a:tblPr>
              <a:tblGrid>
                <a:gridCol w="2866900"/>
                <a:gridCol w="1836625"/>
                <a:gridCol w="2956400"/>
                <a:gridCol w="2467450"/>
              </a:tblGrid>
              <a:tr h="118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hr-HR" sz="33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Karijera</a:t>
                      </a:r>
                      <a:endParaRPr/>
                    </a:p>
                  </a:txBody>
                  <a:tcPr marT="62875" marB="62875" marR="125725" marL="12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hr-HR" sz="33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Obitelj</a:t>
                      </a:r>
                      <a:endParaRPr/>
                    </a:p>
                  </a:txBody>
                  <a:tcPr marT="62875" marB="62875" marR="125725" marL="12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hr-HR" sz="33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Zabava i rekreacija</a:t>
                      </a:r>
                      <a:endParaRPr/>
                    </a:p>
                  </a:txBody>
                  <a:tcPr marT="62875" marB="62875" marR="125725" marL="12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hr-HR" sz="33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Duhovnost</a:t>
                      </a:r>
                      <a:endParaRPr/>
                    </a:p>
                  </a:txBody>
                  <a:tcPr marT="62875" marB="62875" marR="125725" marL="125725" anchor="ctr"/>
                </a:tc>
              </a:tr>
              <a:tr h="1181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3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Socijalizacija</a:t>
                      </a:r>
                      <a:endParaRPr/>
                    </a:p>
                  </a:txBody>
                  <a:tcPr marT="62875" marB="62875" marR="125725" marL="12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3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Intimne veze</a:t>
                      </a:r>
                      <a:endParaRPr/>
                    </a:p>
                  </a:txBody>
                  <a:tcPr marT="62875" marB="62875" marR="125725" marL="12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3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Obrazovanje/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3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edukacija</a:t>
                      </a:r>
                      <a:endParaRPr/>
                    </a:p>
                  </a:txBody>
                  <a:tcPr marT="62875" marB="62875" marR="125725" marL="12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3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Ostalo</a:t>
                      </a:r>
                      <a:endParaRPr/>
                    </a:p>
                  </a:txBody>
                  <a:tcPr marT="62875" marB="62875" marR="125725" marL="1257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intaining a Healthy Work/Life Balance" id="554" name="Google Shape;554;p15"/>
          <p:cNvPicPr preferRelativeResize="0"/>
          <p:nvPr/>
        </p:nvPicPr>
        <p:blipFill rotWithShape="1">
          <a:blip r:embed="rId3">
            <a:alphaModFix/>
          </a:blip>
          <a:srcRect b="0" l="16861" r="25683" t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15"/>
          <p:cNvSpPr txBox="1"/>
          <p:nvPr>
            <p:ph idx="1" type="body"/>
          </p:nvPr>
        </p:nvSpPr>
        <p:spPr>
          <a:xfrm>
            <a:off x="344461" y="2474201"/>
            <a:ext cx="2788795" cy="19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>
                <a:latin typeface="Garamond"/>
                <a:ea typeface="Garamond"/>
                <a:cs typeface="Garamond"/>
                <a:sym typeface="Garamond"/>
              </a:rPr>
              <a:t>Zapišite postoji li područje kojem bi htjeli posvetiti više pozornosti.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hr-HR">
                <a:latin typeface="Garamond"/>
                <a:ea typeface="Garamond"/>
                <a:cs typeface="Garamond"/>
                <a:sym typeface="Garamond"/>
              </a:rPr>
              <a:t>OSNOVNE ŽIVOTNE POTREBE</a:t>
            </a:r>
            <a:endParaRPr/>
          </a:p>
        </p:txBody>
      </p:sp>
      <p:sp>
        <p:nvSpPr>
          <p:cNvPr id="561" name="Google Shape;561;p16"/>
          <p:cNvSpPr txBox="1"/>
          <p:nvPr>
            <p:ph idx="1" type="body"/>
          </p:nvPr>
        </p:nvSpPr>
        <p:spPr>
          <a:xfrm>
            <a:off x="838200" y="1825625"/>
            <a:ext cx="10515600" cy="908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>
                <a:latin typeface="Garamond"/>
                <a:ea typeface="Garamond"/>
                <a:cs typeface="Garamond"/>
                <a:sym typeface="Garamond"/>
              </a:rPr>
              <a:t>Zapišite one osnovne potrebe koje zanemarujete u periodu izloženosti visokom stresu.</a:t>
            </a:r>
            <a:endParaRPr/>
          </a:p>
        </p:txBody>
      </p:sp>
      <p:graphicFrame>
        <p:nvGraphicFramePr>
          <p:cNvPr id="562" name="Google Shape;562;p16"/>
          <p:cNvGraphicFramePr/>
          <p:nvPr/>
        </p:nvGraphicFramePr>
        <p:xfrm>
          <a:off x="1623626" y="30581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{72DB4CE8-12F7-456D-A1F9-62D48C6E92C4}</a:tableStyleId>
              </a:tblPr>
              <a:tblGrid>
                <a:gridCol w="2095375"/>
                <a:gridCol w="2095375"/>
                <a:gridCol w="2095375"/>
                <a:gridCol w="2095375"/>
              </a:tblGrid>
              <a:tr h="1626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hr-HR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Spavanje/san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hr-HR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Zdrava prehrana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hr-HR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Tjelesna aktivnost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hr-HR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Zdravstvena briga (lijekovi, pregledi i dr.)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626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Osobna higijena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Društvene i ljubavne potrebe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Samoaktualizacija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Ostalo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est Los Angeles College: West Los Angeles College" id="568" name="Google Shape;568;p17"/>
          <p:cNvPicPr preferRelativeResize="0"/>
          <p:nvPr/>
        </p:nvPicPr>
        <p:blipFill rotWithShape="1">
          <a:blip r:embed="rId3">
            <a:alphaModFix/>
          </a:blip>
          <a:srcRect b="-1" l="0" r="-1" t="1290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17"/>
          <p:cNvSpPr/>
          <p:nvPr/>
        </p:nvSpPr>
        <p:spPr>
          <a:xfrm>
            <a:off x="321564" y="4782312"/>
            <a:ext cx="11548872" cy="1755648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0" name="Google Shape;570;p17"/>
          <p:cNvCxnSpPr/>
          <p:nvPr/>
        </p:nvCxnSpPr>
        <p:spPr>
          <a:xfrm rot="10800000">
            <a:off x="4059936" y="5237979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dk1">
                <a:alpha val="8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1" name="Google Shape;571;p17"/>
          <p:cNvSpPr txBox="1"/>
          <p:nvPr>
            <p:ph idx="1" type="body"/>
          </p:nvPr>
        </p:nvSpPr>
        <p:spPr>
          <a:xfrm>
            <a:off x="4379976" y="5009083"/>
            <a:ext cx="6976872" cy="1345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400">
                <a:solidFill>
                  <a:schemeClr val="dk1"/>
                </a:solidFill>
              </a:rPr>
              <a:t>Opišite korake koje možete poduzeti da zaštitite svoje osnovne potrebe u periodu izloženosti visokom stresu.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8"/>
          <p:cNvSpPr txBox="1"/>
          <p:nvPr>
            <p:ph type="title"/>
          </p:nvPr>
        </p:nvSpPr>
        <p:spPr>
          <a:xfrm>
            <a:off x="677334" y="609600"/>
            <a:ext cx="2403217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aramond"/>
              <a:buNone/>
            </a:pPr>
            <a:r>
              <a:rPr lang="hr-HR">
                <a:latin typeface="Garamond"/>
                <a:ea typeface="Garamond"/>
                <a:cs typeface="Garamond"/>
                <a:sym typeface="Garamond"/>
              </a:rPr>
              <a:t>Vježba </a:t>
            </a:r>
            <a:br>
              <a:rPr lang="hr-HR">
                <a:latin typeface="Garamond"/>
                <a:ea typeface="Garamond"/>
                <a:cs typeface="Garamond"/>
                <a:sym typeface="Garamond"/>
              </a:rPr>
            </a:br>
            <a:r>
              <a:rPr lang="hr-HR">
                <a:latin typeface="Garamond"/>
                <a:ea typeface="Garamond"/>
                <a:cs typeface="Garamond"/>
                <a:sym typeface="Garamond"/>
              </a:rPr>
              <a:t>5 osjetila </a:t>
            </a:r>
            <a:endParaRPr/>
          </a:p>
        </p:txBody>
      </p:sp>
      <p:pic>
        <p:nvPicPr>
          <p:cNvPr id="577" name="Google Shape;577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3602" y="106531"/>
            <a:ext cx="6960093" cy="627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aramond"/>
              <a:buNone/>
            </a:pPr>
            <a:r>
              <a:rPr lang="hr-HR">
                <a:latin typeface="Garamond"/>
                <a:ea typeface="Garamond"/>
                <a:cs typeface="Garamond"/>
                <a:sym typeface="Garamond"/>
              </a:rPr>
              <a:t>Umjesto zaključka… </a:t>
            </a:r>
            <a:endParaRPr/>
          </a:p>
        </p:txBody>
      </p:sp>
      <p:pic>
        <p:nvPicPr>
          <p:cNvPr descr="Free Brain Exercise Cliparts, Download Free Clip Art, Free Clip Art on  Clipart Library" id="583" name="Google Shape;583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8594" y="2639219"/>
            <a:ext cx="451485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a na kojoj se prikazuje tekst&#10;&#10;Opis je automatski generiran" id="446" name="Google Shape;446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469" y="1349146"/>
            <a:ext cx="4526100" cy="52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"/>
          <p:cNvSpPr txBox="1"/>
          <p:nvPr>
            <p:ph type="title"/>
          </p:nvPr>
        </p:nvSpPr>
        <p:spPr>
          <a:xfrm>
            <a:off x="712845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aramond"/>
              <a:buNone/>
            </a:pPr>
            <a:r>
              <a:rPr lang="hr-HR">
                <a:latin typeface="Garamond"/>
                <a:ea typeface="Garamond"/>
                <a:cs typeface="Garamond"/>
                <a:sym typeface="Garamond"/>
              </a:rPr>
              <a:t>STRES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2" name="Google Shape;452;p3"/>
          <p:cNvSpPr txBox="1"/>
          <p:nvPr>
            <p:ph idx="1" type="body"/>
          </p:nvPr>
        </p:nvSpPr>
        <p:spPr>
          <a:xfrm>
            <a:off x="838200" y="1930400"/>
            <a:ext cx="10515600" cy="4335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hr-HR" sz="2400">
                <a:latin typeface="Garamond"/>
                <a:ea typeface="Garamond"/>
                <a:cs typeface="Garamond"/>
                <a:sym typeface="Garamond"/>
              </a:rPr>
              <a:t>stanje poremećene psihofizičke ravnoteže pojedinca, nastalo zbog fizičke, psihičke ili socijalne ugroženosti pojedinca ili njemu bliske osobe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r-HR" sz="2400">
                <a:latin typeface="Garamond"/>
                <a:ea typeface="Garamond"/>
                <a:cs typeface="Garamond"/>
                <a:sym typeface="Garamond"/>
              </a:rPr>
              <a:t>Lazarus: stanje u kojem pojedinac ne može ispuniti prekomjerne zahtjeve koje mu okolina postavlja</a:t>
            </a:r>
            <a:endParaRPr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r-HR" sz="2400">
                <a:latin typeface="Garamond"/>
                <a:ea typeface="Garamond"/>
                <a:cs typeface="Garamond"/>
                <a:sym typeface="Garamond"/>
              </a:rPr>
              <a:t>Reakcije na stres: 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r-HR" sz="2400">
                <a:latin typeface="Garamond"/>
                <a:ea typeface="Garamond"/>
                <a:cs typeface="Garamond"/>
                <a:sym typeface="Garamond"/>
              </a:rPr>
              <a:t>Fiziološke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r-HR" sz="2400">
                <a:latin typeface="Garamond"/>
                <a:ea typeface="Garamond"/>
                <a:cs typeface="Garamond"/>
                <a:sym typeface="Garamond"/>
              </a:rPr>
              <a:t>Emocionalne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r-HR" sz="2400">
                <a:latin typeface="Garamond"/>
                <a:ea typeface="Garamond"/>
                <a:cs typeface="Garamond"/>
                <a:sym typeface="Garamond"/>
              </a:rPr>
              <a:t>Kognitivne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r-HR" sz="2400">
                <a:latin typeface="Garamond"/>
                <a:ea typeface="Garamond"/>
                <a:cs typeface="Garamond"/>
                <a:sym typeface="Garamond"/>
              </a:rPr>
              <a:t>Promjene ponašanja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Lekcije iz suočavanja sa stresom (1): Stres i mozak | Poliklinika za  zaštitu djece i mladih grada Zagreba" id="453" name="Google Shape;45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0450" y="0"/>
            <a:ext cx="6051550" cy="333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Trebuchet MS"/>
              <a:buNone/>
            </a:pPr>
            <a:r>
              <a:rPr lang="hr-HR">
                <a:solidFill>
                  <a:srgbClr val="00B050"/>
                </a:solidFill>
              </a:rPr>
              <a:t>E</a:t>
            </a:r>
            <a:r>
              <a:rPr lang="hr-HR"/>
              <a:t>xplore </a:t>
            </a:r>
            <a:r>
              <a:rPr lang="hr-HR">
                <a:solidFill>
                  <a:srgbClr val="00B050"/>
                </a:solidFill>
              </a:rPr>
              <a:t>M</a:t>
            </a:r>
            <a:r>
              <a:rPr lang="hr-HR"/>
              <a:t>inds, </a:t>
            </a:r>
            <a:r>
              <a:rPr lang="hr-HR">
                <a:solidFill>
                  <a:srgbClr val="00B050"/>
                </a:solidFill>
              </a:rPr>
              <a:t>O</a:t>
            </a:r>
            <a:r>
              <a:rPr lang="hr-HR"/>
              <a:t>ffer </a:t>
            </a:r>
            <a:r>
              <a:rPr lang="hr-HR">
                <a:solidFill>
                  <a:srgbClr val="00B050"/>
                </a:solidFill>
              </a:rPr>
              <a:t>J</a:t>
            </a:r>
            <a:r>
              <a:rPr lang="hr-HR"/>
              <a:t>oyous </a:t>
            </a:r>
            <a:r>
              <a:rPr lang="hr-HR">
                <a:solidFill>
                  <a:srgbClr val="00B050"/>
                </a:solidFill>
              </a:rPr>
              <a:t>I</a:t>
            </a:r>
            <a:r>
              <a:rPr lang="hr-HR"/>
              <a:t>deas- </a:t>
            </a:r>
            <a:r>
              <a:rPr lang="hr-HR">
                <a:solidFill>
                  <a:srgbClr val="00B050"/>
                </a:solidFill>
              </a:rPr>
              <a:t>EMOJI</a:t>
            </a:r>
            <a:endParaRPr/>
          </a:p>
        </p:txBody>
      </p:sp>
      <p:sp>
        <p:nvSpPr>
          <p:cNvPr id="459" name="Google Shape;459;p4"/>
          <p:cNvSpPr txBox="1"/>
          <p:nvPr>
            <p:ph idx="1" type="body"/>
          </p:nvPr>
        </p:nvSpPr>
        <p:spPr>
          <a:xfrm>
            <a:off x="1066800" y="2372113"/>
            <a:ext cx="9080377" cy="4108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hr-HR"/>
              <a:t>14 sudionica: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r-HR"/>
              <a:t>2 nastavnice struke- zdravstvena njega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r-HR"/>
              <a:t>1 nastavnica struke- fizioterapija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r-HR"/>
              <a:t>1 nastavnica struke- dentalni tehničari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r-HR"/>
              <a:t>2 profesorice hrvatskog jezika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r-HR"/>
              <a:t>3 profesorice stranih jezika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r-HR"/>
              <a:t>1 profesorica matematike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r-HR"/>
              <a:t>1 profesorica povijesti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r-HR"/>
              <a:t>1 profesorica geografije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r-HR"/>
              <a:t>ravnateljica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r-HR"/>
              <a:t>stručna suradnica psihologinja- koordinatorica</a:t>
            </a:r>
            <a:endParaRPr/>
          </a:p>
        </p:txBody>
      </p:sp>
      <p:pic>
        <p:nvPicPr>
          <p:cNvPr descr="D:\Korisnik\Desktop\20201013_135035 (1).jpg" id="460" name="Google Shape;4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8817" y="1810138"/>
            <a:ext cx="6125592" cy="4108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"/>
          <p:cNvSpPr txBox="1"/>
          <p:nvPr>
            <p:ph idx="1" type="body"/>
          </p:nvPr>
        </p:nvSpPr>
        <p:spPr>
          <a:xfrm>
            <a:off x="5209563" y="1323975"/>
            <a:ext cx="5394940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b="1" lang="hr-HR" sz="1600"/>
              <a:t>Cilj projekta</a:t>
            </a:r>
            <a:r>
              <a:rPr lang="hr-HR" sz="1600"/>
              <a:t> je unaprijediti kompetencije koje će nastavnicima omogućiti upravljanje obrazovnim procesom s naglaskom na socio-emocionalne potrebe učenika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hr-HR" sz="1600"/>
              <a:t>Osigurati optimalno ostvarivanje učeničkih potencijalna, izgrađivati međuljudske odnose poštovanja i povjerenja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hr-HR" sz="1600"/>
              <a:t>Poučavanje: kako mindfulness utječe na koncentraciju, usvajanje znanja i vještina, samopouzdanje, motivaciju za rad, svijest o vlastitoj dobrobiti kroz proučavanje teorije o mindfulness tehnikama te njihovu praktičnu primjeni u nastavi. </a:t>
            </a:r>
            <a:br>
              <a:rPr lang="hr-HR" sz="1600"/>
            </a:b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hr-HR" sz="1600"/>
              <a:t>Očekujemo kako će nastavnici steći kompetencije kojima će usmjeravati i poučavati učenike boljem razumijevanju sebe, razvoju samopouzdanja i usredotočene svjesnosti te posljedično ostvarivanje vlastitih potencijala.</a:t>
            </a:r>
            <a:br>
              <a:rPr lang="hr-HR" sz="1600"/>
            </a:br>
            <a:r>
              <a:rPr lang="hr-HR" sz="1600"/>
              <a:t> </a:t>
            </a:r>
            <a:br>
              <a:rPr lang="hr-HR" sz="1600"/>
            </a:b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/>
          </a:p>
        </p:txBody>
      </p:sp>
      <p:pic>
        <p:nvPicPr>
          <p:cNvPr id="466" name="Google Shape;466;p5"/>
          <p:cNvPicPr preferRelativeResize="0"/>
          <p:nvPr/>
        </p:nvPicPr>
        <p:blipFill rotWithShape="1">
          <a:blip r:embed="rId3">
            <a:alphaModFix/>
          </a:blip>
          <a:srcRect b="0" l="8689" r="12366" t="0"/>
          <a:stretch/>
        </p:blipFill>
        <p:spPr>
          <a:xfrm>
            <a:off x="20" y="-1"/>
            <a:ext cx="5394940" cy="6858001"/>
          </a:xfrm>
          <a:custGeom>
            <a:rect b="b" l="l" r="r" t="t"/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67" name="Google Shape;467;p5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r-HR"/>
              <a:t>Odabrani tečajevi</a:t>
            </a:r>
            <a:endParaRPr/>
          </a:p>
        </p:txBody>
      </p:sp>
      <p:sp>
        <p:nvSpPr>
          <p:cNvPr id="473" name="Google Shape;473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hr-HR">
                <a:solidFill>
                  <a:schemeClr val="dk1"/>
                </a:solidFill>
              </a:rPr>
              <a:t>- “ Mindfulness and Emotional Intelligence in Language Teaching”, Brighton, Ujedinjeno Kraljevstvo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hr-HR">
                <a:solidFill>
                  <a:schemeClr val="dk1"/>
                </a:solidFill>
              </a:rPr>
              <a:t>- “ Mindfulness for Teachers-a Hands-on Approach”, Firenza, Italija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hr-HR">
                <a:solidFill>
                  <a:schemeClr val="dk1"/>
                </a:solidFill>
              </a:rPr>
              <a:t>- “Social and Emotional Learning for Teachers: Understand, Plan, Implement”, Firenza, Italija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hr-HR">
                <a:solidFill>
                  <a:schemeClr val="dk1"/>
                </a:solidFill>
              </a:rPr>
              <a:t>- “Stress Managment in Schools”, Heraklion, Kreta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hr-HR">
                <a:solidFill>
                  <a:schemeClr val="dk1"/>
                </a:solidFill>
              </a:rPr>
              <a:t>- “Teaching and Communication in the Classroom”, Istanbul, Turska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SzPts val="1440"/>
              <a:buFont typeface="Trebuchet MS"/>
              <a:buChar char="-"/>
            </a:pPr>
            <a:r>
              <a:rPr lang="hr-HR">
                <a:solidFill>
                  <a:schemeClr val="dk1"/>
                </a:solidFill>
              </a:rPr>
              <a:t>“How to deal and prevent bullysm and cyberbullysm in school”, Porto, Portugal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SzPts val="1440"/>
              <a:buFont typeface="Trebuchet MS"/>
              <a:buChar char="-"/>
            </a:pPr>
            <a:r>
              <a:rPr lang="hr-HR">
                <a:solidFill>
                  <a:schemeClr val="dk1"/>
                </a:solidFill>
              </a:rPr>
              <a:t>„Mindfulness &amp; Meditation; Outdoor relaxing education”, Alicante, Španjolska</a:t>
            </a:r>
            <a:endParaRPr>
              <a:solidFill>
                <a:schemeClr val="dk1"/>
              </a:solidFill>
            </a:endParaRPr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"/>
          <p:cNvSpPr txBox="1"/>
          <p:nvPr>
            <p:ph type="title"/>
          </p:nvPr>
        </p:nvSpPr>
        <p:spPr>
          <a:xfrm>
            <a:off x="640080" y="28985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aramond"/>
              <a:buNone/>
            </a:pPr>
            <a:r>
              <a:rPr lang="hr-HR" sz="3800">
                <a:latin typeface="Garamond"/>
                <a:ea typeface="Garamond"/>
                <a:cs typeface="Garamond"/>
                <a:sym typeface="Garamond"/>
              </a:rPr>
              <a:t>Stress management in schools </a:t>
            </a:r>
            <a:br>
              <a:rPr lang="hr-HR" sz="3800">
                <a:latin typeface="Garamond"/>
                <a:ea typeface="Garamond"/>
                <a:cs typeface="Garamond"/>
                <a:sym typeface="Garamond"/>
              </a:rPr>
            </a:br>
            <a:r>
              <a:rPr lang="hr-HR" sz="3800">
                <a:latin typeface="Garamond"/>
                <a:ea typeface="Garamond"/>
                <a:cs typeface="Garamond"/>
                <a:sym typeface="Garamond"/>
              </a:rPr>
              <a:t>Kreta, Grčka </a:t>
            </a:r>
            <a:endParaRPr/>
          </a:p>
        </p:txBody>
      </p:sp>
      <p:sp>
        <p:nvSpPr>
          <p:cNvPr id="479" name="Google Shape;479;p7"/>
          <p:cNvSpPr txBox="1"/>
          <p:nvPr>
            <p:ph idx="1" type="body"/>
          </p:nvPr>
        </p:nvSpPr>
        <p:spPr>
          <a:xfrm>
            <a:off x="640080" y="2872899"/>
            <a:ext cx="4464580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hr-HR" sz="2200">
                <a:latin typeface="Garamond"/>
                <a:ea typeface="Garamond"/>
                <a:cs typeface="Garamond"/>
                <a:sym typeface="Garamond"/>
              </a:rPr>
              <a:t>MEDICINSKA ŠKOLA OSIJEK – „EMOJI” - </a:t>
            </a:r>
            <a:r>
              <a:rPr lang="hr-HR" sz="22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Explore Minds, Offer Joyous Ideas</a:t>
            </a:r>
            <a:endParaRPr sz="22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Slika na kojoj se prikazuje tekst&#10;&#10;Opis je automatski generiran" id="480" name="Google Shape;480;p7"/>
          <p:cNvPicPr preferRelativeResize="0"/>
          <p:nvPr/>
        </p:nvPicPr>
        <p:blipFill rotWithShape="1">
          <a:blip r:embed="rId3">
            <a:alphaModFix/>
          </a:blip>
          <a:srcRect b="0" l="9114" r="18416" t="0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Erasmus Learn Crete Greece" id="481" name="Google Shape;48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789" y="4816038"/>
            <a:ext cx="3680169" cy="170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8"/>
          <p:cNvSpPr/>
          <p:nvPr/>
        </p:nvSpPr>
        <p:spPr>
          <a:xfrm>
            <a:off x="0" y="0"/>
            <a:ext cx="4959047" cy="6858000"/>
          </a:xfrm>
          <a:custGeom>
            <a:rect b="b" l="l" r="r" t="t"/>
            <a:pathLst>
              <a:path extrusionOk="0" h="6858000" w="4959047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76200" rotWithShape="0" algn="l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8"/>
          <p:cNvSpPr/>
          <p:nvPr/>
        </p:nvSpPr>
        <p:spPr>
          <a:xfrm>
            <a:off x="0" y="0"/>
            <a:ext cx="4948887" cy="6858000"/>
          </a:xfrm>
          <a:custGeom>
            <a:rect b="b" l="l" r="r" t="t"/>
            <a:pathLst>
              <a:path extrusionOk="0" h="6858000" w="4948887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8"/>
          <p:cNvSpPr txBox="1"/>
          <p:nvPr>
            <p:ph type="title"/>
          </p:nvPr>
        </p:nvSpPr>
        <p:spPr>
          <a:xfrm>
            <a:off x="477980" y="1122363"/>
            <a:ext cx="4378104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hr-H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UPRAVLJANJE STRESOM</a:t>
            </a:r>
            <a:endParaRPr/>
          </a:p>
        </p:txBody>
      </p:sp>
      <p:sp>
        <p:nvSpPr>
          <p:cNvPr id="490" name="Google Shape;490;p8"/>
          <p:cNvSpPr txBox="1"/>
          <p:nvPr>
            <p:ph idx="1" type="body"/>
          </p:nvPr>
        </p:nvSpPr>
        <p:spPr>
          <a:xfrm>
            <a:off x="477981" y="4872922"/>
            <a:ext cx="3933306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detalje opišite svoj najveći izvor stresa.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8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8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ternational Stress Awareness Week 2021: What, When &amp;amp; Who?" id="493" name="Google Shape;4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4356" y="1598955"/>
            <a:ext cx="6408836" cy="3508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ress Can Make You Sick. Take Steps to Reduce It. - The New York Times" id="499" name="Google Shape;499;p9"/>
          <p:cNvPicPr preferRelativeResize="0"/>
          <p:nvPr/>
        </p:nvPicPr>
        <p:blipFill rotWithShape="1">
          <a:blip r:embed="rId3">
            <a:alphaModFix/>
          </a:blip>
          <a:srcRect b="9530" l="0" r="9089" t="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9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764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9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9"/>
          <p:cNvSpPr/>
          <p:nvPr/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cap="flat" cmpd="sng" w="9525">
            <a:solidFill>
              <a:srgbClr val="D5D5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9"/>
          <p:cNvSpPr txBox="1"/>
          <p:nvPr>
            <p:ph idx="1" type="body"/>
          </p:nvPr>
        </p:nvSpPr>
        <p:spPr>
          <a:xfrm>
            <a:off x="371094" y="2718054"/>
            <a:ext cx="3438906" cy="3207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Kratko navedite još dva stresora koja doživljavate.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sječak">
  <a:themeElements>
    <a:clrScheme name="Isječak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2022-02-21T14:03:19Z</dcterms:created>
  <dc:creator>Ana Azenić</dc:creator>
</cp:coreProperties>
</file>