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6" r:id="rId2"/>
    <p:sldId id="267" r:id="rId3"/>
    <p:sldId id="276" r:id="rId4"/>
    <p:sldId id="275" r:id="rId5"/>
    <p:sldId id="286" r:id="rId6"/>
    <p:sldId id="287" r:id="rId7"/>
    <p:sldId id="277" r:id="rId8"/>
    <p:sldId id="285" r:id="rId9"/>
    <p:sldId id="278" r:id="rId10"/>
    <p:sldId id="279" r:id="rId11"/>
    <p:sldId id="280" r:id="rId12"/>
    <p:sldId id="281" r:id="rId13"/>
    <p:sldId id="295" r:id="rId14"/>
    <p:sldId id="282" r:id="rId15"/>
    <p:sldId id="288" r:id="rId16"/>
    <p:sldId id="290" r:id="rId17"/>
    <p:sldId id="289" r:id="rId18"/>
    <p:sldId id="272" r:id="rId19"/>
    <p:sldId id="283" r:id="rId20"/>
    <p:sldId id="284" r:id="rId21"/>
    <p:sldId id="292" r:id="rId22"/>
    <p:sldId id="294" r:id="rId23"/>
    <p:sldId id="293" r:id="rId24"/>
    <p:sldId id="291" r:id="rId25"/>
    <p:sldId id="271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7/9/2022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7/9/2022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7/9/2022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7/9/2022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7/9/2022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7/9/2022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7/9/2022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7/9/2022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7/9/2022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forms.gle/ptSiVJ395Zd45qJW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4636"/>
            <a:ext cx="9144000" cy="2569945"/>
          </a:xfrm>
        </p:spPr>
        <p:txBody>
          <a:bodyPr>
            <a:normAutofit/>
          </a:bodyPr>
          <a:lstStyle/>
          <a:p>
            <a:pPr marL="45720">
              <a:lnSpc>
                <a:spcPct val="150000"/>
              </a:lnSpc>
              <a:spcBef>
                <a:spcPts val="1800"/>
              </a:spcBef>
              <a:buSzPct val="90000"/>
            </a:pPr>
            <a:r>
              <a:rPr lang="en-US" sz="4000" b="1" dirty="0">
                <a:latin typeface="Segoe Print" panose="02000600000000000000" pitchFamily="2" charset="0"/>
                <a:ea typeface="+mn-ea"/>
                <a:cs typeface="+mn-cs"/>
              </a:rPr>
              <a:t>EMOJI</a:t>
            </a:r>
            <a:r>
              <a:rPr lang="hr-HR" sz="4000" b="1" dirty="0">
                <a:latin typeface="Segoe Print" panose="02000600000000000000" pitchFamily="2" charset="0"/>
                <a:ea typeface="+mn-ea"/>
                <a:cs typeface="+mn-cs"/>
              </a:rPr>
              <a:t>: </a:t>
            </a:r>
            <a:br>
              <a:rPr lang="hr-HR" sz="4000" b="1" dirty="0">
                <a:latin typeface="Segoe Print" panose="02000600000000000000" pitchFamily="2" charset="0"/>
                <a:ea typeface="+mn-ea"/>
                <a:cs typeface="+mn-cs"/>
              </a:rPr>
            </a:br>
            <a:r>
              <a:rPr lang="hr-HR" sz="4000" b="1" dirty="0">
                <a:latin typeface="Segoe Print" panose="02000600000000000000" pitchFamily="2" charset="0"/>
                <a:ea typeface="+mn-ea"/>
                <a:cs typeface="+mn-cs"/>
              </a:rPr>
              <a:t>Explore Minds, </a:t>
            </a:r>
            <a:r>
              <a:rPr lang="hr-HR" sz="4000" b="1" dirty="0" err="1">
                <a:latin typeface="Segoe Print" panose="02000600000000000000" pitchFamily="2" charset="0"/>
                <a:ea typeface="+mn-ea"/>
                <a:cs typeface="+mn-cs"/>
              </a:rPr>
              <a:t>Offer</a:t>
            </a:r>
            <a:r>
              <a:rPr lang="hr-HR" sz="4000" b="1" dirty="0"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lang="hr-HR" sz="4000" b="1" dirty="0" err="1">
                <a:latin typeface="Segoe Print" panose="02000600000000000000" pitchFamily="2" charset="0"/>
                <a:ea typeface="+mn-ea"/>
                <a:cs typeface="+mn-cs"/>
              </a:rPr>
              <a:t>Joyous</a:t>
            </a:r>
            <a:r>
              <a:rPr lang="hr-HR" sz="4000" b="1" dirty="0"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lang="hr-HR" sz="4000" b="1" dirty="0" err="1">
                <a:latin typeface="Segoe Print" panose="02000600000000000000" pitchFamily="2" charset="0"/>
                <a:ea typeface="+mn-ea"/>
                <a:cs typeface="+mn-cs"/>
              </a:rPr>
              <a:t>Ideas</a:t>
            </a:r>
            <a:endParaRPr lang="en-US" sz="4000" b="1" dirty="0"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278" y="3080085"/>
            <a:ext cx="10475650" cy="712269"/>
          </a:xfrm>
        </p:spPr>
        <p:txBody>
          <a:bodyPr>
            <a:no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anose="02000600000000000000" pitchFamily="2" charset="0"/>
              </a:rPr>
              <a:t>Mindfulness </a:t>
            </a:r>
            <a:r>
              <a:rPr lang="hr-HR" sz="36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and</a:t>
            </a:r>
            <a:r>
              <a:rPr lang="en-GB" sz="36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 Multiple</a:t>
            </a:r>
            <a:r>
              <a:rPr lang="hr-HR" sz="36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 Intelligence</a:t>
            </a:r>
            <a:r>
              <a:rPr lang="en-GB" sz="36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s</a:t>
            </a:r>
            <a:endParaRPr lang="en-US" sz="3600" b="1" dirty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4" descr="https://www.mobilnost.hr/cms_files/2015/06/1434006659_ampeu-logo-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0" y="163651"/>
            <a:ext cx="2697469" cy="10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mobilnost.hr/cms_files/2016/02/1454410840_eu-flag-erasmus--vect-p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74" y="10726"/>
            <a:ext cx="4024539" cy="11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319" y="3792354"/>
            <a:ext cx="782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Renata Gal i Anita Ivanković, Medicinska škola Osijek</a:t>
            </a:r>
          </a:p>
          <a:p>
            <a:endParaRPr lang="hr-HR" dirty="0"/>
          </a:p>
          <a:p>
            <a:r>
              <a:rPr lang="hr-HR" dirty="0"/>
              <a:t>ŽSV nastavnika Engleskog jezika u srednjim strukovnim </a:t>
            </a:r>
            <a:r>
              <a:rPr lang="hr-HR"/>
              <a:t>školama </a:t>
            </a:r>
            <a:endParaRPr lang="hr-HR" dirty="0"/>
          </a:p>
          <a:p>
            <a:pPr algn="ctr"/>
            <a:r>
              <a:rPr lang="hr-HR" dirty="0"/>
              <a:t>1. srpnja 2022.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2F5F5"/>
            </a:gs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75000"/>
              </a:schemeClr>
            </a:gs>
            <a:gs pos="74000">
              <a:schemeClr val="bg2">
                <a:lumMod val="90000"/>
              </a:schemeClr>
            </a:gs>
            <a:gs pos="45136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65" y="134755"/>
            <a:ext cx="10109735" cy="798896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MINDFULNESS: </a:t>
            </a:r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KLJUČNA</a:t>
            </a:r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 OBILJEŽJA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533" y="1029903"/>
            <a:ext cx="4719587" cy="4989897"/>
          </a:xfrm>
          <a:gradFill>
            <a:gsLst>
              <a:gs pos="0">
                <a:srgbClr val="E2F5F5"/>
              </a:gs>
              <a:gs pos="0">
                <a:schemeClr val="bg2">
                  <a:lumMod val="66000"/>
                  <a:lumOff val="34000"/>
                </a:schemeClr>
              </a:gs>
              <a:gs pos="62000">
                <a:schemeClr val="bg2">
                  <a:lumMod val="50000"/>
                </a:schemeClr>
              </a:gs>
              <a:gs pos="74000">
                <a:schemeClr val="bg2">
                  <a:lumMod val="50000"/>
                </a:schemeClr>
              </a:gs>
              <a:gs pos="45136">
                <a:schemeClr val="bg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</a:gradFill>
        </p:spPr>
        <p:txBody>
          <a:bodyPr/>
          <a:lstStyle/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ŠTO JE: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USREDOTOČENA SVJESNOST, SVIJEST O SEBI I OKOLINI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 PRIHVAĆANJE TRENUTKA, OVDJE I SADA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SUOSJEĆANJE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3422" y="1029902"/>
            <a:ext cx="4841509" cy="4989897"/>
          </a:xfrm>
          <a:gradFill>
            <a:gsLst>
              <a:gs pos="0">
                <a:srgbClr val="E2F5F5"/>
              </a:gs>
              <a:gs pos="0">
                <a:schemeClr val="bg2">
                  <a:lumMod val="66000"/>
                  <a:lumOff val="34000"/>
                </a:schemeClr>
              </a:gs>
              <a:gs pos="62000">
                <a:schemeClr val="bg2">
                  <a:lumMod val="50000"/>
                </a:schemeClr>
              </a:gs>
              <a:gs pos="74000">
                <a:schemeClr val="bg2">
                  <a:lumMod val="50000"/>
                </a:schemeClr>
              </a:gs>
              <a:gs pos="45136">
                <a:schemeClr val="bg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</a:gradFill>
        </p:spPr>
        <p:txBody>
          <a:bodyPr/>
          <a:lstStyle/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ŠTO NIJE: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‘PRAZNA’ SVIJEST, AUTO-PILOT, ‘LUTAJUĆE’ MISLI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RAZMIŠLJANJE O PROŠLOSTI I/ILI BUDUĆNOSTI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OSUĐIVANJE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8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Mindful Movement - Cabarrus Arts Cou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96276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23 Mindful Eating Photos - Free &amp; Royalty-Free Stock Photos from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99558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ndful Walking: The Perfect Introduction To Medi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40" y="17561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198" y="1763027"/>
            <a:ext cx="6498022" cy="4868779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hr-HR" dirty="0"/>
          </a:p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Mindful breathing</a:t>
            </a:r>
          </a:p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Body scan</a:t>
            </a:r>
          </a:p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Mindful walking</a:t>
            </a:r>
          </a:p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Mindful eating</a:t>
            </a:r>
          </a:p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Mindful listening</a:t>
            </a:r>
          </a:p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Mindful movement (yoga, thai chi)</a:t>
            </a:r>
          </a:p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Loving kindness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994" y="417896"/>
            <a:ext cx="3629687" cy="177666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PRIMJENA MINDFULNESS TEHNIKA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4098" name="Picture 2" descr="Mindful breathing exercise&quot; Sticker by jennstore | Red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3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 Mindful Breathing Activities for Classroom Transitions - Mindful Schoo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52" y="2244942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indful Listening - Mindfulness Associ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19" y="5109243"/>
            <a:ext cx="3145890" cy="15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indful Body Scan for Peace of Mind - Stepping Forward Counseling Cen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19" y="862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Loving Kindness Meditation - text design with a theme of mindfulness,  self-help and mental health. Stock Illustration | Adobe Sto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37" y="2310161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0000"/>
                <a:lumOff val="40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867" y="0"/>
            <a:ext cx="3200400" cy="219456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ONE – MINUTE BREATHING SPACE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81814" y="5154325"/>
            <a:ext cx="2279744" cy="1626028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MINUTA 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SAMO ZA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 MENE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Placeholder 9" descr="Stop Practice — Banni Bunting Mindfulness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 b="8979"/>
          <a:stretch/>
        </p:blipFill>
        <p:spPr bwMode="auto">
          <a:xfrm>
            <a:off x="674570" y="192823"/>
            <a:ext cx="5572225" cy="6438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6" name="Picture 6" descr="The Root of Power - Stress Less, Banish Anxiety &amp; Live Happy, Intuitively  and Confident: Mindfulness Meditation, Body Scan And How To Use Your Breath  As A Anc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60" y="2272524"/>
            <a:ext cx="2833677" cy="28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0725"/>
            <a:ext cx="9144000" cy="8742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STOP PRACTICE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92" y="1105318"/>
            <a:ext cx="10222612" cy="5372782"/>
          </a:xfrm>
        </p:spPr>
      </p:pic>
    </p:spTree>
    <p:extLst>
      <p:ext uri="{BB962C8B-B14F-4D97-AF65-F5344CB8AC3E}">
        <p14:creationId xmlns:p14="http://schemas.microsoft.com/office/powerpoint/2010/main" val="18674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878136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  <a:ea typeface="+mn-ea"/>
                <a:cs typeface="+mn-cs"/>
              </a:rPr>
              <a:t>4X4 BREATHING TECHNIQUE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6146" name="Picture 2" descr="Noël Arashigaoka Égouttage box breathing Cruauté Injuste Pointe de flèch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9057"/>
            <a:ext cx="3892640" cy="39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x breathing: The Military Secret - Ritual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62" y="2079057"/>
            <a:ext cx="5379556" cy="39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0">
              <a:schemeClr val="bg2">
                <a:lumMod val="4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MORSKA ZVIJEZDA 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FCA7D43-F31A-4F52-85C0-C6A96C1CD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864" y="1808019"/>
            <a:ext cx="4614256" cy="4211782"/>
          </a:xfrm>
        </p:spPr>
        <p:txBody>
          <a:bodyPr>
            <a:normAutofit fontScale="70000" lnSpcReduction="20000"/>
          </a:bodyPr>
          <a:lstStyle/>
          <a:p>
            <a:pPr marL="365760" lvl="1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hr-HR" sz="3200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Učenik raširi prste jedne ruke. Kažiprstom druge ruke nježno prati prste - od palca polako prati svaki prst od dolje prema gore. Udiše polako dok kažiprstom ide prema gore i izdiše dok ga spušta prema dolje. Učenik ponavlja vježbu nekoliko puta i može je ponoviti kada god poželi jer ruke nosi uvijek sa sobom </a:t>
            </a:r>
            <a:r>
              <a:rPr lang="hr-HR" sz="40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lang="hr-HR" sz="4000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2052" name="Picture 4" descr="Mindfulness Poster Hi 5 Breathing by Ella Humphreys | TpT">
            <a:extLst>
              <a:ext uri="{FF2B5EF4-FFF2-40B4-BE49-F238E27FC236}">
                <a16:creationId xmlns="" xmlns:a16="http://schemas.microsoft.com/office/drawing/2014/main" id="{97B142DF-A0B9-4421-A921-0C1B0F9E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198" y="2051553"/>
            <a:ext cx="4389120" cy="32981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168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44000"/>
              </a:schemeClr>
            </a:gs>
            <a:gs pos="100000">
              <a:schemeClr val="bg2">
                <a:lumMod val="90000"/>
              </a:schemeClr>
            </a:gs>
            <a:gs pos="100000">
              <a:schemeClr val="bg2">
                <a:lumMod val="90000"/>
              </a:schemeClr>
            </a:gs>
            <a:gs pos="98000">
              <a:srgbClr val="68BDBD"/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PLANINA 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FCA7D43-F31A-4F52-85C0-C6A96C1CD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863" y="1257300"/>
            <a:ext cx="9912927" cy="5486399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Učenik stoji uspravno, raširi stopala u širini bokova i ruke stavlja uz tijelo. Zamišlja da je planina- visoka, mirna, nepomična i dostojanstvena. Sunce, kiša, oblaci i snijeg dolaze i odlaze, ali planina ostaje i dalje ista, mirna i nepromijenjena. </a:t>
            </a:r>
          </a:p>
          <a:p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Učenik može biti kao planina- </a:t>
            </a:r>
          </a:p>
          <a:p>
            <a:pPr marL="4572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miran i nepromijenjen, </a:t>
            </a:r>
          </a:p>
          <a:p>
            <a:pPr marL="4572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unatoč svemu oko sebe i u sebi </a:t>
            </a:r>
          </a:p>
          <a:p>
            <a:pPr marL="45720" indent="0" algn="ctr">
              <a:buNone/>
            </a:pPr>
            <a:endParaRPr lang="hr-HR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  <a:p>
            <a:pPr marL="45720" indent="0" algn="r">
              <a:buNone/>
            </a:pPr>
            <a:r>
              <a:rPr lang="hr-HR" sz="2200" b="1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Fake </a:t>
            </a:r>
            <a:r>
              <a:rPr lang="hr-HR" sz="2200" b="1" dirty="0" err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it</a:t>
            </a:r>
            <a:r>
              <a:rPr lang="hr-HR" sz="2200" b="1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hr-HR" sz="2200" b="1" dirty="0" err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till</a:t>
            </a:r>
            <a:r>
              <a:rPr lang="hr-HR" sz="2200" b="1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hr-HR" sz="2200" b="1" dirty="0" err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you</a:t>
            </a:r>
            <a:r>
              <a:rPr lang="hr-HR" sz="2200" b="1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 make </a:t>
            </a:r>
            <a:r>
              <a:rPr lang="hr-HR" sz="2200" b="1" dirty="0" err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it</a:t>
            </a:r>
            <a:r>
              <a:rPr lang="hr-HR" sz="2200" b="1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, Amy </a:t>
            </a:r>
            <a:r>
              <a:rPr lang="hr-HR" sz="2200" b="1" dirty="0" err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Cuddy</a:t>
            </a:r>
            <a:endParaRPr lang="hr-HR" sz="22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  <a:p>
            <a:pPr marL="45720" indent="0" algn="ctr">
              <a:buNone/>
            </a:pPr>
            <a:endParaRPr lang="hr-HR" sz="31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  <a:p>
            <a:pPr marL="45720" indent="0" algn="ctr">
              <a:buNone/>
            </a:pPr>
            <a:endParaRPr lang="hr-HR" sz="31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49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0">
              <a:schemeClr val="bg2">
                <a:lumMod val="4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HVALA 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FCA7D43-F31A-4F52-85C0-C6A96C1CD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863" y="1808019"/>
            <a:ext cx="9912927" cy="4211782"/>
          </a:xfrm>
        </p:spPr>
        <p:txBody>
          <a:bodyPr>
            <a:normAutofit fontScale="55000" lnSpcReduction="20000"/>
          </a:bodyPr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Učenik se prisjeća događaja kada je netko učinio nešto lijepo za njega.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Gdje je bio, s kim je bio i kako se osjećao.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Kako se osjeća dok se prisjeća? Možda može primijetiti gdje mu se nalazi taj osjećaj topline i sreće u tijelu?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Učenik tiho u sebi zahvaljuje navedenoj osobi što je bila tako dobra prema njemu. </a:t>
            </a:r>
            <a:r>
              <a:rPr lang="hr-HR" sz="4000" b="1" dirty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A onda se zahvali uživo i glasno kada je vidi sljedeći puta.</a:t>
            </a: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4098" name="Picture 2" descr="Happy Thanksgiving background with vegetables and colorful leaves">
            <a:extLst>
              <a:ext uri="{FF2B5EF4-FFF2-40B4-BE49-F238E27FC236}">
                <a16:creationId xmlns="" xmlns:a16="http://schemas.microsoft.com/office/drawing/2014/main" id="{64F907FD-FAA5-4690-AEF6-4B02F54A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44340"/>
            <a:ext cx="2473422" cy="17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312713" cy="787650"/>
          </a:xfrm>
        </p:spPr>
        <p:txBody>
          <a:bodyPr>
            <a:no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VIŠESTRUKE INTELIGENCIJE </a:t>
            </a:r>
            <a:endParaRPr lang="en-US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9" y="787651"/>
            <a:ext cx="3493226" cy="2513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14" y="3462950"/>
            <a:ext cx="3640906" cy="3199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7" y="787651"/>
            <a:ext cx="3988861" cy="2350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7" y="3096285"/>
            <a:ext cx="3988861" cy="3684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4965" y="1217359"/>
            <a:ext cx="23810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RAZVOJ POZITIVNE 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SLIKE 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O SEBI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0" y="192504"/>
            <a:ext cx="1485499" cy="6574055"/>
          </a:xfrm>
        </p:spPr>
        <p:txBody>
          <a:bodyPr vert="wordArtVert" tIns="0" bIns="0"/>
          <a:lstStyle/>
          <a:p>
            <a:pPr>
              <a:lnSpc>
                <a:spcPct val="100000"/>
              </a:lnSpc>
            </a:pPr>
            <a:r>
              <a:rPr lang="hr-HR" sz="2800" dirty="0"/>
              <a:t>Pronađite se</a:t>
            </a:r>
            <a:r>
              <a:rPr lang="hr-HR" dirty="0"/>
              <a:t>  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27" y="595646"/>
            <a:ext cx="7690360" cy="5767770"/>
          </a:xfrm>
        </p:spPr>
      </p:pic>
    </p:spTree>
    <p:extLst>
      <p:ext uri="{BB962C8B-B14F-4D97-AF65-F5344CB8AC3E}">
        <p14:creationId xmlns:p14="http://schemas.microsoft.com/office/powerpoint/2010/main" val="8390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1912">
              <a:srgbClr val="7BCECE"/>
            </a:gs>
            <a:gs pos="62000">
              <a:schemeClr val="tx1">
                <a:lumMod val="40000"/>
                <a:lumOff val="60000"/>
              </a:schemeClr>
            </a:gs>
            <a:gs pos="7400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874207"/>
            <a:ext cx="9144000" cy="5486400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OPIS PROJEKTA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MINDFULNESS</a:t>
            </a:r>
            <a:r>
              <a:rPr lang="hr-HR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: ŠTO, KADA, KAKO</a:t>
            </a:r>
          </a:p>
          <a:p>
            <a:pPr>
              <a:lnSpc>
                <a:spcPct val="150000"/>
              </a:lnSpc>
            </a:pPr>
            <a:r>
              <a:rPr lang="hr-HR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EMOCIONALNA INTELIGENCIJA: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hr-HR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    EQ vs IQ</a:t>
            </a:r>
            <a:endParaRPr lang="en-US" sz="3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23" y="575701"/>
            <a:ext cx="6206532" cy="11763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Emocionalna inteligencija</a:t>
            </a:r>
            <a:endParaRPr lang="en-GB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43" y="4273334"/>
            <a:ext cx="4194324" cy="2349970"/>
          </a:xfrm>
          <a:solidFill>
            <a:schemeClr val="bg2">
              <a:lumMod val="50000"/>
            </a:schemeClr>
          </a:solidFill>
        </p:spPr>
      </p:pic>
      <p:pic>
        <p:nvPicPr>
          <p:cNvPr id="9220" name="Picture 4" descr="Emocionalna inteligencija i kako regulirati svoje emocije - Podrži 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1" y="10420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20" y="1828094"/>
            <a:ext cx="4247642" cy="23501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17" y="918596"/>
            <a:ext cx="4168990" cy="2304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2" y="3448294"/>
            <a:ext cx="4634737" cy="25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14" y="144855"/>
            <a:ext cx="9441786" cy="71930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EMOCIJE I EMOCIONALNI KVOCIJENT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24" y="3831565"/>
            <a:ext cx="3860316" cy="280974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14" y="1312611"/>
            <a:ext cx="4030326" cy="25189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-918" r="5590" b="918"/>
          <a:stretch/>
        </p:blipFill>
        <p:spPr>
          <a:xfrm>
            <a:off x="8240969" y="3700058"/>
            <a:ext cx="3612333" cy="29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62" y="1077362"/>
            <a:ext cx="3723931" cy="2828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9726803" y="1312612"/>
            <a:ext cx="2029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PITANJA PRIJE I NAKON GLEDANJA VIDEA</a:t>
            </a:r>
            <a:endParaRPr lang="en-GB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6779" y="4578530"/>
            <a:ext cx="270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RAZMIŠLJANJE</a:t>
            </a:r>
          </a:p>
          <a:p>
            <a:endParaRPr lang="hr-HR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 KOMENTARI</a:t>
            </a:r>
            <a:endParaRPr lang="en-GB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1355"/>
            <a:ext cx="9144000" cy="60077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VIDLJIVI REZULTATI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6668" r="3407" b="12359"/>
          <a:stretch/>
        </p:blipFill>
        <p:spPr>
          <a:xfrm>
            <a:off x="876135" y="1101215"/>
            <a:ext cx="5724642" cy="1969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7249" r="3096" b="9438"/>
          <a:stretch/>
        </p:blipFill>
        <p:spPr>
          <a:xfrm>
            <a:off x="443777" y="2886732"/>
            <a:ext cx="5807948" cy="1899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10258" r="1244" b="12063"/>
          <a:stretch/>
        </p:blipFill>
        <p:spPr>
          <a:xfrm>
            <a:off x="470924" y="4728586"/>
            <a:ext cx="6255692" cy="1879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77" y="1380278"/>
            <a:ext cx="5554037" cy="1612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25" y="5004958"/>
            <a:ext cx="5940275" cy="1683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4492" b="6985"/>
          <a:stretch/>
        </p:blipFill>
        <p:spPr>
          <a:xfrm>
            <a:off x="6288909" y="3107263"/>
            <a:ext cx="5865905" cy="1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3218" y="565652"/>
            <a:ext cx="4853353" cy="1886145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SUDJELOVANJE</a:t>
            </a:r>
            <a:b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USREDOTOČENOST</a:t>
            </a: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r="5186"/>
          <a:stretch/>
        </p:blipFill>
        <p:spPr>
          <a:xfrm>
            <a:off x="6533448" y="2761412"/>
            <a:ext cx="5514526" cy="39910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r="5092"/>
          <a:stretch/>
        </p:blipFill>
        <p:spPr>
          <a:xfrm>
            <a:off x="713432" y="252309"/>
            <a:ext cx="5687367" cy="4114800"/>
          </a:xfrm>
        </p:spPr>
      </p:pic>
      <p:sp>
        <p:nvSpPr>
          <p:cNvPr id="9" name="TextBox 8"/>
          <p:cNvSpPr txBox="1"/>
          <p:nvPr/>
        </p:nvSpPr>
        <p:spPr>
          <a:xfrm>
            <a:off x="1507253" y="4803112"/>
            <a:ext cx="4129871" cy="159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400" dirty="0">
                <a:solidFill>
                  <a:schemeClr val="bg1"/>
                </a:solidFill>
                <a:latin typeface="Segoe Print" panose="02000600000000000000" pitchFamily="2" charset="0"/>
              </a:rPr>
              <a:t>POZITIVNI OSJEĆAJI</a:t>
            </a:r>
            <a:endParaRPr lang="en-GB" sz="3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ips on Maintaining Good Mental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50" y="3515543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e All Have Mental Health – Teaching Resource Animation | Mair Perkins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71" y="4653915"/>
            <a:ext cx="2046154" cy="20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ke Time for Mental Health | National Federation of Women's Institu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90" y="4655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thstone re-opens walk-in clinic for mental health counselling - Pathstone  Mental Health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96" y="2715443"/>
            <a:ext cx="19716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ntal Health | Human Resources, Health, Safety and Environ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1840" y="2591618"/>
            <a:ext cx="3460044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 descr="Welcome to Mindful Mental Health. A publication to explore mindfulness… |  by Caitlin McColl | Mindful Mental Health | Medium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176867" y="565653"/>
            <a:ext cx="706225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SZO: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Zdravlje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stanje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potpunog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tjelesnog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duševnog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socijalnog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blagostanja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, a ne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samo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odsustvo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bolesti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egoe Print" panose="02000600000000000000" pitchFamily="2" charset="0"/>
              </a:rPr>
              <a:t>iznemoglosti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1044" name="Picture 20" descr="Welcome to Mindful Mental Health. A publication to explore mindfulness… |  by Caitlin McColl | Mindful Mental Health | Med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86" y="565653"/>
            <a:ext cx="3404295" cy="22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584" y="500252"/>
            <a:ext cx="7182414" cy="1056944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</a:rPr>
              <a:t>Stay mindful!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2" descr="Arhiva emocionalna inteligencija - ADI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32" y="22238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 flipV="1">
            <a:off x="1502875" y="2168400"/>
            <a:ext cx="2163777" cy="165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38264" y="2074333"/>
            <a:ext cx="4354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Eat slowly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Accept emotions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Notice thoughts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Be curious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Pay full attention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Breathe deeply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Focus on the present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81045" y="2168400"/>
            <a:ext cx="4952245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 err="1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Practice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 </a:t>
            </a:r>
            <a:r>
              <a:rPr lang="hr-HR" sz="2800" dirty="0" err="1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gratitude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Be open-minded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Listen carefully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Do ONE thing at a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Notice all 5 senses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Practise creativity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Less judgement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endParaRPr lang="hr-HR" dirty="0">
              <a:solidFill>
                <a:schemeClr val="bg1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J"/>
            </a:pPr>
            <a:endParaRPr lang="en-GB" dirty="0"/>
          </a:p>
        </p:txBody>
      </p:sp>
      <p:pic>
        <p:nvPicPr>
          <p:cNvPr id="16" name="Picture 2" descr="Mindfulness and Mental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2" y="207432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084" y="1205017"/>
            <a:ext cx="9168143" cy="305916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EMOJI: NEMA ZDRAVLJA</a:t>
            </a:r>
            <a:b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dirty="0">
                <a:solidFill>
                  <a:schemeClr val="bg1"/>
                </a:solidFill>
                <a:latin typeface="Segoe Print" panose="02000600000000000000" pitchFamily="2" charset="0"/>
              </a:rPr>
              <a:t>BEZ MENTALNOG ZDRAVLJA 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9038"/>
            <a:ext cx="9144000" cy="559909"/>
          </a:xfrm>
        </p:spPr>
        <p:txBody>
          <a:bodyPr>
            <a:normAutofit lnSpcReduction="10000"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THANK YOU</a:t>
            </a:r>
            <a:endParaRPr lang="en-GB" sz="3600" dirty="0"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37" y="771856"/>
            <a:ext cx="1556821" cy="10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ED599C5-C8D5-493D-911D-34E856A7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911" y="958788"/>
            <a:ext cx="9144000" cy="1143000"/>
          </a:xfrm>
        </p:spPr>
        <p:txBody>
          <a:bodyPr anchor="b">
            <a:normAutofit fontScale="90000"/>
          </a:bodyPr>
          <a:lstStyle/>
          <a:p>
            <a:r>
              <a:rPr lang="hr-HR" dirty="0">
                <a:hlinkClick r:id="rId2"/>
              </a:rPr>
              <a:t>https://forms.gle/ptSiVJ395Zd45qJW9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605EC9A6-F7E9-404A-BD5F-DE435D803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1466849"/>
            <a:ext cx="50768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5180" y="1559292"/>
            <a:ext cx="4851132" cy="44372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USAVRŠITI KOMPETENCIJE ZA BOLJU SKRB O MENTALNOM ZDRAVLJU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 </a:t>
            </a: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 </a:t>
            </a:r>
            <a:r>
              <a:rPr lang="en-GB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POBOLJ</a:t>
            </a: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Š</a:t>
            </a:r>
            <a:r>
              <a:rPr lang="en-GB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ATI </a:t>
            </a: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KONCENTRACIJU                   </a:t>
            </a:r>
            <a:r>
              <a:rPr lang="en-GB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 </a:t>
            </a: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  </a:t>
            </a: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UPRAVLJATI EMOCIJAM</a:t>
            </a:r>
            <a:r>
              <a:rPr lang="en-GB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A</a:t>
            </a: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                             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  </a:t>
            </a:r>
            <a:r>
              <a:rPr lang="hr-HR" sz="2000" b="1" dirty="0">
                <a:solidFill>
                  <a:srgbClr val="339966"/>
                </a:solidFill>
                <a:latin typeface="Segoe Print" panose="02000600000000000000" pitchFamily="2" charset="0"/>
              </a:rPr>
              <a:t>UPRAVLJATI STRESOM</a:t>
            </a:r>
          </a:p>
          <a:p>
            <a:endParaRPr lang="en-GB" dirty="0"/>
          </a:p>
        </p:txBody>
      </p:sp>
      <p:pic>
        <p:nvPicPr>
          <p:cNvPr id="1026" name="Picture 2" descr="https://i0.wp.com/pursuitofmindfulness.com/wp-content/uploads/2016/09/YourBodyIsPresentEtsyBlueWeb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12402" r="13039" b="11811"/>
          <a:stretch/>
        </p:blipFill>
        <p:spPr bwMode="auto">
          <a:xfrm>
            <a:off x="466823" y="2071594"/>
            <a:ext cx="5926135" cy="42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 flipH="1">
            <a:off x="828285" y="818219"/>
            <a:ext cx="472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339966"/>
                </a:solidFill>
                <a:latin typeface="Segoe Print" panose="02000600000000000000" pitchFamily="2" charset="0"/>
              </a:rPr>
              <a:t>CILJEVI PROJEKTA</a:t>
            </a:r>
            <a:endParaRPr lang="en-GB" sz="3600" b="1" dirty="0">
              <a:solidFill>
                <a:srgbClr val="3399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119" y="516286"/>
            <a:ext cx="4210259" cy="448356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rgbClr val="CC00CC"/>
                </a:solidFill>
              </a:rPr>
              <a:t>01/09/2020 – 30/05/2022</a:t>
            </a:r>
            <a:endParaRPr lang="en-US" sz="2800" dirty="0">
              <a:solidFill>
                <a:srgbClr val="CC00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3676"/>
          <a:stretch>
            <a:fillRect/>
          </a:stretch>
        </p:blipFill>
        <p:spPr>
          <a:xfrm>
            <a:off x="747713" y="696913"/>
            <a:ext cx="6400800" cy="51816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385538" y="964643"/>
            <a:ext cx="3768132" cy="505515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CC00CC"/>
                </a:solidFill>
              </a:rPr>
              <a:t>Teaching and communication in the classroom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CC00CC"/>
                </a:solidFill>
              </a:rPr>
              <a:t>Mindfulness and Emotional Intelligence in Teaching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CC00CC"/>
                </a:solidFill>
              </a:rPr>
              <a:t>Bullying and Cyberbullying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CC00CC"/>
                </a:solidFill>
              </a:rPr>
              <a:t>Stress Management in Schools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CC00CC"/>
                </a:solidFill>
              </a:rPr>
              <a:t>Mindfulness&amp;Meditation: Outdoor and Relaxing Education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CC00CC"/>
                </a:solidFill>
              </a:rPr>
              <a:t>Social and Emotional Learning for Successful Schools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CC00CC"/>
                </a:solidFill>
              </a:rPr>
              <a:t>Mindfulness for Teachers: A Hands-on Approach</a:t>
            </a:r>
            <a:endParaRPr lang="en-US" sz="2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612559"/>
            <a:ext cx="11832270" cy="5332290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chemeClr val="accent6"/>
                </a:solidFill>
                <a:latin typeface="Segoe Print" panose="02000600000000000000" pitchFamily="2" charset="0"/>
              </a:rPr>
              <a:t>Mindfulness for Teachers</a:t>
            </a:r>
            <a:r>
              <a:rPr lang="hr-HR" sz="3600" b="1" dirty="0">
                <a:solidFill>
                  <a:schemeClr val="accent6"/>
                </a:solidFill>
                <a:latin typeface="Segoe Print" panose="02000600000000000000" pitchFamily="2" charset="0"/>
              </a:rPr>
              <a:t>: </a:t>
            </a:r>
            <a:r>
              <a:rPr lang="en-US" sz="3600" b="1" dirty="0">
                <a:solidFill>
                  <a:schemeClr val="accent6"/>
                </a:solidFill>
                <a:latin typeface="Segoe Print" panose="02000600000000000000" pitchFamily="2" charset="0"/>
              </a:rPr>
              <a:t>A Hands-on Approach</a:t>
            </a:r>
            <a:endParaRPr lang="hr-HR" sz="3600" b="1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hr-HR" sz="3600" b="1" dirty="0">
                <a:solidFill>
                  <a:schemeClr val="accent6"/>
                </a:solidFill>
                <a:latin typeface="Segoe Print" panose="02000600000000000000" pitchFamily="2" charset="0"/>
              </a:rPr>
              <a:t>     Tečaj u Firenci</a:t>
            </a:r>
          </a:p>
          <a:p>
            <a:pPr marL="45720" indent="0">
              <a:lnSpc>
                <a:spcPct val="150000"/>
              </a:lnSpc>
              <a:buNone/>
            </a:pPr>
            <a:endParaRPr lang="hr-HR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DD1B3714-D23F-4FE8-86B9-B4D624E3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53" y="1677881"/>
            <a:ext cx="6244145" cy="484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tekst, osoba, žena, na zatvorenom&#10;&#10;Opis je automatski generiran">
            <a:extLst>
              <a:ext uri="{FF2B5EF4-FFF2-40B4-BE49-F238E27FC236}">
                <a16:creationId xmlns="" xmlns:a16="http://schemas.microsoft.com/office/drawing/2014/main" id="{25079DE6-1E18-4042-BADF-979F3CD0F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9" y="2510160"/>
            <a:ext cx="4798425" cy="395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FB934C2-A062-46C7-BE63-2AFF2F0B05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49268" y="758843"/>
            <a:ext cx="3845200" cy="28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osoba&#10;&#10;Opis je automatski generiran">
            <a:extLst>
              <a:ext uri="{FF2B5EF4-FFF2-40B4-BE49-F238E27FC236}">
                <a16:creationId xmlns="" xmlns:a16="http://schemas.microsoft.com/office/drawing/2014/main" id="{3C092BD0-563A-40AA-9B43-32F3A449C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9" y="278193"/>
            <a:ext cx="3423218" cy="4564291"/>
          </a:xfrm>
          <a:prstGeom prst="rect">
            <a:avLst/>
          </a:prstGeom>
        </p:spPr>
      </p:pic>
      <p:pic>
        <p:nvPicPr>
          <p:cNvPr id="5" name="Slika 4" descr="Slika na kojoj se prikazuje osoba, na otvorenom, poziranje&#10;&#10;Opis je automatski generiran">
            <a:extLst>
              <a:ext uri="{FF2B5EF4-FFF2-40B4-BE49-F238E27FC236}">
                <a16:creationId xmlns="" xmlns:a16="http://schemas.microsoft.com/office/drawing/2014/main" id="{6A92A8DF-E956-4405-8A4D-89564D92D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37" y="3429000"/>
            <a:ext cx="2521795" cy="3362393"/>
          </a:xfrm>
          <a:prstGeom prst="rect">
            <a:avLst/>
          </a:prstGeom>
        </p:spPr>
      </p:pic>
      <p:pic>
        <p:nvPicPr>
          <p:cNvPr id="9" name="Slika 8" descr="Slika na kojoj se prikazuje osoba, na otvorenom&#10;&#10;Opis je automatski generiran">
            <a:extLst>
              <a:ext uri="{FF2B5EF4-FFF2-40B4-BE49-F238E27FC236}">
                <a16:creationId xmlns="" xmlns:a16="http://schemas.microsoft.com/office/drawing/2014/main" id="{042CDDB4-2319-4218-A1E6-ED1BAFE3B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97" y="3429000"/>
            <a:ext cx="2564518" cy="34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114300"/>
            <a:ext cx="5930900" cy="9779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ENGLISH</a:t>
            </a:r>
            <a:r>
              <a:rPr lang="en-GB" dirty="0"/>
              <a:t> </a:t>
            </a:r>
            <a:r>
              <a:rPr lang="en-GB" sz="2800" dirty="0">
                <a:solidFill>
                  <a:schemeClr val="bg1"/>
                </a:solidFill>
              </a:rPr>
              <a:t>LANGUAGE CENTRE, BRIGHTON, UK</a:t>
            </a:r>
          </a:p>
        </p:txBody>
      </p:sp>
      <p:pic>
        <p:nvPicPr>
          <p:cNvPr id="9" name="Picture Placeholder 8" descr="C:\Users\rgal0\Downloads\Plakat Brighton.png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b="9970"/>
          <a:stretch/>
        </p:blipFill>
        <p:spPr bwMode="auto">
          <a:xfrm>
            <a:off x="215900" y="0"/>
            <a:ext cx="5549900" cy="668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The Hunt For The Worst Movie Of All Time: Eat, Pray, L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69" y="4338403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Movie review – Inside Out | Just Retiring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14950224" y="5267073"/>
            <a:ext cx="5703887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04" y="1189563"/>
            <a:ext cx="1743075" cy="2619375"/>
          </a:xfrm>
          <a:prstGeom prst="rect">
            <a:avLst/>
          </a:prstGeom>
        </p:spPr>
      </p:pic>
      <p:pic>
        <p:nvPicPr>
          <p:cNvPr id="3084" name="Picture 12" descr="Poems about Objects (@ObjectPoems) /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03" y="1092200"/>
            <a:ext cx="2371341" cy="23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n on Favorite lyrics🎶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23" y="2851675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 discussion of The Starry Night by Vincent van Gog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23" y="47662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8011847" y="1092199"/>
            <a:ext cx="508281" cy="339317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CREATIVITY</a:t>
            </a:r>
            <a:endParaRPr lang="en-GB" dirty="0">
              <a:solidFill>
                <a:srgbClr val="CC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032883" y="3872909"/>
            <a:ext cx="210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MEDITATION</a:t>
            </a:r>
            <a:endParaRPr lang="en-GB" dirty="0">
              <a:solidFill>
                <a:srgbClr val="CC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7899" y="6159070"/>
            <a:ext cx="286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CRITICAL THINKING</a:t>
            </a:r>
            <a:endParaRPr lang="en-GB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47" y="565653"/>
            <a:ext cx="10759735" cy="114300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339966"/>
                </a:solidFill>
              </a:rPr>
              <a:t>MINDFULNESS = USREDOTOČENA SVJESNOST</a:t>
            </a:r>
            <a:endParaRPr lang="en-GB" dirty="0"/>
          </a:p>
        </p:txBody>
      </p:sp>
      <p:pic>
        <p:nvPicPr>
          <p:cNvPr id="5" name="Content Placeholder 4" descr="Mind Full vs. Mindful - #Believe in Yourself | OpenS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84" y="1860873"/>
            <a:ext cx="4431474" cy="44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ndfulness: A Practical Guide - Social Anxiety Ireland | Treating Social  Phobias &amp; Social Anxiety Disorder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7591" r="23467" b="10560"/>
          <a:stretch/>
        </p:blipFill>
        <p:spPr bwMode="auto">
          <a:xfrm>
            <a:off x="3972522" y="1143000"/>
            <a:ext cx="2148878" cy="2463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Institute for Mindfulness-Based Approaches :: A book on MBS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16" y="11049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oks by Jon Kabat-Zinn - Mindfulness Medi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2" y="3959175"/>
            <a:ext cx="1752006" cy="26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dfulness for All: The Wisdom to Transform the World: Kabat-Zinn PhD, Jon:  9780316411776: Amazon.com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47" y="2921000"/>
            <a:ext cx="17716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ch Nhat Hanh: The Guide to His Works - Shambhala Pubs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7531"/>
          <a:stretch/>
        </p:blipFill>
        <p:spPr bwMode="auto">
          <a:xfrm>
            <a:off x="1070572" y="4362126"/>
            <a:ext cx="1743075" cy="2280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6" name="Picture 8" descr="Emotional Intelligence: 25th Anniversary Edition: Goleman, Daniel:  9781526633620: Amazon.com: Boo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72" y="1612900"/>
            <a:ext cx="1943972" cy="30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et Some Headspace: 10 Minutes Can Make All The Difference: Andy Puddicombe:  9781444722178: Amazon.com: Boo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32" y="672318"/>
            <a:ext cx="1918604" cy="29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Headspace Guide to... Mindful Eating : Andy Puddicombe : 97814447222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68" y="1834134"/>
            <a:ext cx="1450269" cy="22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onvictor.blogspot.com: Howard Gardner's theory of multiple intelligenc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20" y="4309682"/>
            <a:ext cx="3059780" cy="23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528</Words>
  <Application>Microsoft Office PowerPoint</Application>
  <PresentationFormat>Widescreen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Schoolbook</vt:lpstr>
      <vt:lpstr>Segoe Print</vt:lpstr>
      <vt:lpstr>Segoe UI Emoji</vt:lpstr>
      <vt:lpstr>Tahoma</vt:lpstr>
      <vt:lpstr>Times New Roman</vt:lpstr>
      <vt:lpstr>verdana</vt:lpstr>
      <vt:lpstr>Wingdings</vt:lpstr>
      <vt:lpstr>FLOWERS 16X9</vt:lpstr>
      <vt:lpstr>EMOJI:  Explore Minds, Offer Joyous Ideas</vt:lpstr>
      <vt:lpstr>PowerPoint Presentation</vt:lpstr>
      <vt:lpstr>PowerPoint Presentation</vt:lpstr>
      <vt:lpstr>01/09/2020 – 30/05/2022</vt:lpstr>
      <vt:lpstr>PowerPoint Presentation</vt:lpstr>
      <vt:lpstr>PowerPoint Presentation</vt:lpstr>
      <vt:lpstr>ENGLISH LANGUAGE CENTRE, BRIGHTON, UK</vt:lpstr>
      <vt:lpstr>MINDFULNESS = USREDOTOČENA SVJESNOST</vt:lpstr>
      <vt:lpstr>PowerPoint Presentation</vt:lpstr>
      <vt:lpstr>MINDFULNESS: KLJUČNA OBILJEŽJA</vt:lpstr>
      <vt:lpstr>PRIMJENA MINDFULNESS TEHNIKA</vt:lpstr>
      <vt:lpstr>ONE – MINUTE BREATHING SPACE</vt:lpstr>
      <vt:lpstr>STOP PRACTICE</vt:lpstr>
      <vt:lpstr>4X4 BREATHING TECHNIQUE</vt:lpstr>
      <vt:lpstr>MORSKA ZVIJEZDA </vt:lpstr>
      <vt:lpstr>PLANINA </vt:lpstr>
      <vt:lpstr>HVALA </vt:lpstr>
      <vt:lpstr>  VIŠESTRUKE INTELIGENCIJE </vt:lpstr>
      <vt:lpstr>Pronađite se  </vt:lpstr>
      <vt:lpstr>Emocionalna inteligencija</vt:lpstr>
      <vt:lpstr>EMOCIJE I EMOCIONALNI KVOCIJENT</vt:lpstr>
      <vt:lpstr>VIDLJIVI REZULTATI</vt:lpstr>
      <vt:lpstr>SUDJELOVANJE  USREDOTOČENOST</vt:lpstr>
      <vt:lpstr>SZO: Zdravlje je stanje potpunog tjelesnog, duševnog i socijalnog blagostanja, a ne samo odsustvo bolesti i iznemoglosti.</vt:lpstr>
      <vt:lpstr>Stay mindful!</vt:lpstr>
      <vt:lpstr>EMOJI: NEMA ZDRAVLJA BEZ MENTALNOG ZDRAVLJA </vt:lpstr>
      <vt:lpstr>https://forms.gle/ptSiVJ395Zd45qJW9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EMOJI:  Explore Minds, Offer Joyous Ideas</dc:title>
  <dc:creator>Anita</dc:creator>
  <cp:lastModifiedBy>rgal031@gmail.com</cp:lastModifiedBy>
  <cp:revision>9</cp:revision>
  <dcterms:created xsi:type="dcterms:W3CDTF">2022-06-29T22:18:56Z</dcterms:created>
  <dcterms:modified xsi:type="dcterms:W3CDTF">2022-07-09T10:04:04Z</dcterms:modified>
</cp:coreProperties>
</file>